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38" r:id="rId1"/>
  </p:sldMasterIdLst>
  <p:notesMasterIdLst>
    <p:notesMasterId r:id="rId20"/>
  </p:notesMasterIdLst>
  <p:sldIdLst>
    <p:sldId id="256" r:id="rId2"/>
    <p:sldId id="271" r:id="rId3"/>
    <p:sldId id="273" r:id="rId4"/>
    <p:sldId id="258" r:id="rId5"/>
    <p:sldId id="274" r:id="rId6"/>
    <p:sldId id="259" r:id="rId7"/>
    <p:sldId id="260" r:id="rId8"/>
    <p:sldId id="261" r:id="rId9"/>
    <p:sldId id="263" r:id="rId10"/>
    <p:sldId id="262" r:id="rId11"/>
    <p:sldId id="272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dt" idx="10"/>
          </p:nvPr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dt" idx="4"/>
          </p:nvPr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n"/>
          <p:cNvSpPr txBox="1">
            <a:spLocks noGrp="1"/>
          </p:cNvSpPr>
          <p:nvPr>
            <p:ph type="sldNum" idx="5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0" name="Google Shape;120;p1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6" name="Google Shape;126;p1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" name="Google Shape;132;p1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8" name="Google Shape;138;p1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4" name="Google Shape;144;p1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1" name="Google Shape;151;p1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0256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2" name="Google Shape;62;p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8" name="Google Shape;68;p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4" name="Google Shape;74;p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0" name="Google Shape;80;p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2" name="Google Shape;92;p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6" name="Google Shape;86;p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2" name="Google Shape;102;p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484038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456434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82976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316033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34811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568241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130947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70881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4012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lvl="0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4012" cy="434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marL="457200" lvl="0" indent="-228600" algn="l">
              <a:lnSpc>
                <a:spcPct val="9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2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2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2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2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2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2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1612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1612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6474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ext on right" type="twoColTx">
  <p:cSld name="Title, text on left, text on righ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1612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1612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348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43769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96112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297375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688654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071799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64911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280810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163529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47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  <p:sldLayoutId id="2147483855" r:id="rId17"/>
    <p:sldLayoutId id="2147483856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ctrTitle"/>
          </p:nvPr>
        </p:nvSpPr>
        <p:spPr>
          <a:xfrm>
            <a:off x="2163762" y="1557337"/>
            <a:ext cx="7772400" cy="283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br>
              <a:rPr lang="en-US" sz="44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1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ΟΙ ΕΠΙΠΤΩΣΕΙΣ ΤΗΣ ΧΡΗΣΗΣ ΑΛΚΟΟΛ ΣΤΗΝ ΥΓΕΙΑ ΤΟΥ ΕΦΗΒΟΥ</a:t>
            </a:r>
            <a:br>
              <a:rPr lang="en-US" sz="44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</a:b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Google Shape;50;p7"/>
          <p:cNvSpPr txBox="1">
            <a:spLocks noGrp="1"/>
          </p:cNvSpPr>
          <p:nvPr>
            <p:ph type="subTitle" idx="1"/>
          </p:nvPr>
        </p:nvSpPr>
        <p:spPr>
          <a:xfrm>
            <a:off x="3581400" y="4579937"/>
            <a:ext cx="5029200" cy="214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n-US" sz="3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Ευάγγελος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Γρινάκης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Ψυχί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ατρος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Αλκοολογικό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Ια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τρείο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ΠαΓΝΗ</a:t>
            </a:r>
            <a:endParaRPr dirty="0"/>
          </a:p>
        </p:txBody>
      </p:sp>
      <p:pic>
        <p:nvPicPr>
          <p:cNvPr id="51" name="Google Shape;5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38312" y="92075"/>
            <a:ext cx="2928937" cy="151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39062" y="92075"/>
            <a:ext cx="2928937" cy="135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8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Επ</a:t>
            </a:r>
            <a:r>
              <a:rPr lang="en-US" sz="4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ιδράσεις</a:t>
            </a:r>
            <a:r>
              <a:rPr lang="en-US" sz="4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της</a:t>
            </a:r>
            <a:r>
              <a:rPr lang="en-US" sz="4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χρήσης</a:t>
            </a:r>
            <a:r>
              <a:rPr lang="en-US" sz="4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4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λκοόλ</a:t>
            </a:r>
            <a:r>
              <a:rPr lang="en-US" sz="4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στην</a:t>
            </a:r>
            <a:r>
              <a:rPr lang="en-US" sz="4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εφη</a:t>
            </a:r>
            <a:r>
              <a:rPr lang="en-US" sz="4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βεία στην ενήλικη ζωή</a:t>
            </a:r>
            <a:endParaRPr sz="3200" dirty="0"/>
          </a:p>
        </p:txBody>
      </p:sp>
      <p:sp>
        <p:nvSpPr>
          <p:cNvPr id="89" name="Google Shape;89;p13"/>
          <p:cNvSpPr txBox="1"/>
          <p:nvPr/>
        </p:nvSpPr>
        <p:spPr>
          <a:xfrm>
            <a:off x="838200" y="1618284"/>
            <a:ext cx="10515600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Η 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χρήση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λκοόλ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στην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εφη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βεία αφήνει πάντα σημάδια…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Εξάρτηση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από α</a:t>
            </a: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λκοόλ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Αύξηση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κινδύνου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ερί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που 5 φορές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Αυξημένη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ιθ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ανότητα για χρήση 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ουσιών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Η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χρονική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σειρά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έκθεσης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χρήστες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να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ρκωτικών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είν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αι συνήθως (εμπειρικά): αλκοόλ στα 11, νικοτίνη στα 12, κάναβη στα 14, ηρωίνη στα 17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Κά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πνισμα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Ατυχήμ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ατα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Μειωμένη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κοινωνική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λειτουργικότητ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Ανωριμότητ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Πτωχότερη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ακα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δημ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αϊκή πορεία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0660B9-753B-B939-92E0-B5FD231CE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4012" cy="678484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Όσο πίνω, καπνίζω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0A86A9C-30BE-0EFE-928B-8529D9677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2757"/>
            <a:ext cx="10514012" cy="4992618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dirty="0"/>
              <a:t>ESPAD: European Survey </a:t>
            </a:r>
            <a:r>
              <a:rPr lang="en-US" dirty="0" err="1"/>
              <a:t>Programm</a:t>
            </a:r>
            <a:r>
              <a:rPr lang="en-US" dirty="0"/>
              <a:t> on Alcohol and other Drugs</a:t>
            </a: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4BFC6A3-B0F7-E501-C0FA-22193C317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67045"/>
            <a:ext cx="104584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924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80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Νευροβιολογικές επιπτώσεις χρήσης αλκοόλ</a:t>
            </a:r>
            <a:endParaRPr/>
          </a:p>
        </p:txBody>
      </p:sp>
      <p:pic>
        <p:nvPicPr>
          <p:cNvPr id="105" name="Google Shape;10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2700" y="1365250"/>
            <a:ext cx="9664700" cy="5300662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 txBox="1"/>
          <p:nvPr/>
        </p:nvSpPr>
        <p:spPr>
          <a:xfrm>
            <a:off x="1490662" y="1646237"/>
            <a:ext cx="969962" cy="639762"/>
          </a:xfrm>
          <a:prstGeom prst="rect">
            <a:avLst/>
          </a:prstGeom>
          <a:solidFill>
            <a:srgbClr val="BBE4F6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Χρήση αλκοόλ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1490662" y="2825750"/>
            <a:ext cx="982662" cy="638175"/>
          </a:xfrm>
          <a:prstGeom prst="rect">
            <a:avLst/>
          </a:prstGeom>
          <a:solidFill>
            <a:srgbClr val="BBE4F6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Hangover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Στέρηση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λιποθυμία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1262062" y="4479925"/>
            <a:ext cx="1255712" cy="730250"/>
          </a:xfrm>
          <a:prstGeom prst="rect">
            <a:avLst/>
          </a:prstGeom>
          <a:solidFill>
            <a:srgbClr val="BBE4F6"/>
          </a:solidFill>
          <a:ln w="25550" cap="flat" cmpd="sng">
            <a:solidFill>
              <a:srgbClr val="83B2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Προϋπάρχον νευρωνικό υπόβαθρο</a:t>
            </a:r>
            <a:endParaRPr/>
          </a:p>
        </p:txBody>
      </p:sp>
      <p:sp>
        <p:nvSpPr>
          <p:cNvPr id="109" name="Google Shape;109;p15"/>
          <p:cNvSpPr txBox="1"/>
          <p:nvPr/>
        </p:nvSpPr>
        <p:spPr>
          <a:xfrm>
            <a:off x="1503362" y="6043612"/>
            <a:ext cx="969962" cy="365125"/>
          </a:xfrm>
          <a:prstGeom prst="rect">
            <a:avLst/>
          </a:prstGeom>
          <a:solidFill>
            <a:srgbClr val="B9E5F9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φύλο</a:t>
            </a:r>
            <a:endParaRPr/>
          </a:p>
        </p:txBody>
      </p:sp>
      <p:sp>
        <p:nvSpPr>
          <p:cNvPr id="110" name="Google Shape;110;p15"/>
          <p:cNvSpPr txBox="1"/>
          <p:nvPr/>
        </p:nvSpPr>
        <p:spPr>
          <a:xfrm>
            <a:off x="2911475" y="3924300"/>
            <a:ext cx="2152650" cy="1306512"/>
          </a:xfrm>
          <a:prstGeom prst="rect">
            <a:avLst/>
          </a:prstGeom>
          <a:solidFill>
            <a:srgbClr val="A5DAD2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Νευροβιολογικές διαδικασίες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↑ φλεγμονής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↓ μυελίνης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↓νευρογένεσης/γλοίας</a:t>
            </a:r>
            <a:endParaRPr/>
          </a:p>
        </p:txBody>
      </p:sp>
      <p:sp>
        <p:nvSpPr>
          <p:cNvPr id="111" name="Google Shape;111;p15"/>
          <p:cNvSpPr txBox="1"/>
          <p:nvPr/>
        </p:nvSpPr>
        <p:spPr>
          <a:xfrm>
            <a:off x="5305425" y="2779712"/>
            <a:ext cx="1277937" cy="698500"/>
          </a:xfrm>
          <a:prstGeom prst="rect">
            <a:avLst/>
          </a:prstGeom>
          <a:solidFill>
            <a:srgbClr val="C8C9CB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βλάβη φαιάς ουσίας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Ιδίως μετωπιαία</a:t>
            </a: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5478462" y="4103687"/>
            <a:ext cx="2160587" cy="1155700"/>
          </a:xfrm>
          <a:prstGeom prst="rect">
            <a:avLst/>
          </a:prstGeom>
          <a:solidFill>
            <a:srgbClr val="FFED9F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Βλάβη λευκής ουσίας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↓μυελίνωσης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↓ οργάνωσης ινιδίων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↑ εξωκυττάριου υγρού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Ιδίως μετωποκροταφικά</a:t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9197975" y="3092450"/>
            <a:ext cx="1727200" cy="14620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7896225" y="3068637"/>
            <a:ext cx="1619250" cy="1063625"/>
          </a:xfrm>
          <a:prstGeom prst="rect">
            <a:avLst/>
          </a:prstGeom>
          <a:solidFill>
            <a:srgbClr val="C2DFA7"/>
          </a:solidFill>
          <a:ln w="28425" cap="flat" cmpd="sng">
            <a:solidFill>
              <a:srgbClr val="97B28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↓ γνωσιακών λειτουργιών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Συναισθηματική αστάθεια</a:t>
            </a:r>
            <a:endParaRPr/>
          </a:p>
        </p:txBody>
      </p:sp>
      <p:sp>
        <p:nvSpPr>
          <p:cNvPr id="115" name="Google Shape;115;p15"/>
          <p:cNvSpPr txBox="1"/>
          <p:nvPr/>
        </p:nvSpPr>
        <p:spPr>
          <a:xfrm>
            <a:off x="10061575" y="3046412"/>
            <a:ext cx="1852612" cy="942975"/>
          </a:xfrm>
          <a:prstGeom prst="rect">
            <a:avLst/>
          </a:prstGeom>
          <a:solidFill>
            <a:srgbClr val="C3DFA4"/>
          </a:solidFill>
          <a:ln w="28425" cap="flat" cmpd="sng">
            <a:solidFill>
              <a:srgbClr val="95BA8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Ενήλικη ζωή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↑ χρήση αλκοόλ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↑ </a:t>
            </a:r>
            <a:r>
              <a:rPr lang="en-US" sz="14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προβλήματα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↑ ψυχο</a:t>
            </a: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παθολογία</a:t>
            </a:r>
            <a:endParaRPr/>
          </a:p>
        </p:txBody>
      </p:sp>
      <p:cxnSp>
        <p:nvCxnSpPr>
          <p:cNvPr id="116" name="Google Shape;116;p15"/>
          <p:cNvCxnSpPr/>
          <p:nvPr/>
        </p:nvCxnSpPr>
        <p:spPr>
          <a:xfrm>
            <a:off x="9517062" y="3524250"/>
            <a:ext cx="546000" cy="1500"/>
          </a:xfrm>
          <a:prstGeom prst="bentConnector2">
            <a:avLst/>
          </a:prstGeom>
          <a:noFill/>
          <a:ln w="34900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17" name="Google Shape;117;p15"/>
          <p:cNvSpPr txBox="1"/>
          <p:nvPr/>
        </p:nvSpPr>
        <p:spPr>
          <a:xfrm>
            <a:off x="3081337" y="5873750"/>
            <a:ext cx="7159625" cy="730250"/>
          </a:xfrm>
          <a:prstGeom prst="rect">
            <a:avLst/>
          </a:prstGeom>
          <a:solidFill>
            <a:srgbClr val="E0B7D8"/>
          </a:solidFill>
          <a:ln w="28425" cap="flat" cmpd="sng">
            <a:solidFill>
              <a:srgbClr val="7153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Νευρο-ωρίμανση κατά την εφηβεία (έτη 12-25)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↑ μυελίνωσης  ↑ αξονικής πυκνότητας (ιδίως μετωποκροταφικά)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↓ πάχους φλοιού (ιδίως μετωπιαία)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Γνωστικές επιπτώσεις</a:t>
            </a:r>
            <a:endParaRPr/>
          </a:p>
        </p:txBody>
      </p:sp>
      <p:sp>
        <p:nvSpPr>
          <p:cNvPr id="123" name="Google Shape;123;p16"/>
          <p:cNvSpPr txBox="1"/>
          <p:nvPr/>
        </p:nvSpPr>
        <p:spPr>
          <a:xfrm>
            <a:off x="838200" y="1279525"/>
            <a:ext cx="10515600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Arial"/>
              <a:buChar char="•"/>
            </a:pP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Μειωμένη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χωρική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μνήμη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εργ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ασίας (spatial working memory)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Απαρα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ίτητη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στην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ντίληψη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του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ερι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βάλλοντος και τον προσανατολισμό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Βλά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βη με 1-2 χρόνια βαριάς χρήσης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Arial"/>
              <a:buChar char="•"/>
            </a:pP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Λεκτική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κωδικο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ποίηση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θυστερημένη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και π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τωχότερη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λεκτική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εκμάθηση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Προ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βληματική λεκτική επεξεργασία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Ακόμ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 και με επεισοδιακή βαριά χρήση (binge-driknking)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Arial"/>
              <a:buChar char="•"/>
            </a:pP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Μείωση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ικ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ανότητας επιθυμητής αναστολής συμπεριφοράς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Βα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σική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νοητική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διεργ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ασία με άμεση επίδραση στη συγκέντρωση, την κινητικότητα και την παρορμητικότητα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Ακόμ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 και με επεισοδιακή βαριά χρήση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Arial"/>
              <a:buChar char="•"/>
            </a:pP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Διέγερση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εξ</a:t>
            </a:r>
            <a:r>
              <a:rPr lang="en-US" sz="18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αρτημένο ερέθισμα (cue reactivity)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Εμφάνιση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έντονης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επ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ιθυμί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ας χρήσης παρουσία ερεθίσματος συνδεδεμένου με χρήση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125"/>
              <a:buFont typeface="Arial"/>
              <a:buChar char="•"/>
            </a:pP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εκμετ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αλλεύονται οι διαφημιστές.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6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Επιδράσεις στην ψυχική υγεία</a:t>
            </a:r>
            <a:endParaRPr/>
          </a:p>
        </p:txBody>
      </p:sp>
      <p:sp>
        <p:nvSpPr>
          <p:cNvPr id="129" name="Google Shape;129;p17"/>
          <p:cNvSpPr txBox="1"/>
          <p:nvPr/>
        </p:nvSpPr>
        <p:spPr>
          <a:xfrm>
            <a:off x="838200" y="1336675"/>
            <a:ext cx="10515600" cy="484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Δεν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ροκ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αλείται μείζων νόσος, αλλά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Αυξάνει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την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ιθ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ανότητα του 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καπνίσματος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Αυξάνει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την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ιθ</a:t>
            </a: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ανότητα χρήσης άλλων 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ουσιών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αισθηματική ευμεταβλητότητα</a:t>
            </a:r>
            <a:endParaRPr b="1" dirty="0"/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Άγχος</a:t>
            </a:r>
            <a:endParaRPr dirty="0"/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Θυμός</a:t>
            </a:r>
            <a:endParaRPr dirty="0"/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</a:t>
            </a:r>
            <a:r>
              <a:rPr lang="en-US" sz="20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τάθλιψη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Αυτοκτονικός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ιδε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ασμός</a:t>
            </a:r>
            <a:endParaRPr lang="el-GR" sz="2000" b="1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900"/>
              <a:buFont typeface="Arial"/>
              <a:buChar char="•"/>
            </a:pPr>
            <a:r>
              <a:rPr lang="el-GR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Άρση αναστολών </a:t>
            </a:r>
            <a:r>
              <a:rPr lang="el-GR" dirty="0">
                <a:solidFill>
                  <a:srgbClr val="000000"/>
                </a:solidFill>
                <a:latin typeface="Calibri"/>
                <a:cs typeface="Calibri"/>
                <a:sym typeface="Wingdings" panose="05000000000000000000" pitchFamily="2" charset="2"/>
              </a:rPr>
              <a:t></a:t>
            </a:r>
            <a:r>
              <a:rPr lang="el-GR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 απόπειρα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1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Προβλήματα στην οικογένεια</a:t>
            </a:r>
            <a:endParaRPr/>
          </a:p>
        </p:txBody>
      </p:sp>
      <p:sp>
        <p:nvSpPr>
          <p:cNvPr id="135" name="Google Shape;135;p18"/>
          <p:cNvSpPr txBox="1"/>
          <p:nvPr/>
        </p:nvSpPr>
        <p:spPr>
          <a:xfrm>
            <a:off x="838200" y="1504950"/>
            <a:ext cx="10515600" cy="4672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Char char="•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Απόσυρση</a:t>
            </a:r>
            <a:endParaRPr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Μειωμένη επικοινωνία</a:t>
            </a:r>
            <a:endParaRPr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Αποφυγή έκφρασης</a:t>
            </a:r>
            <a:endParaRPr/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Char char="•"/>
            </a:pPr>
            <a:r>
              <a:rPr lang="en-US" sz="2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Συγκρούσεις</a:t>
            </a:r>
            <a:endParaRPr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Καυγάδες</a:t>
            </a:r>
            <a:endParaRPr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Φυγή από το σπίτι</a:t>
            </a:r>
            <a:endParaRPr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Ψέματα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Προβλήματα στο σχολείο</a:t>
            </a:r>
            <a:endParaRPr/>
          </a:p>
        </p:txBody>
      </p:sp>
      <p:sp>
        <p:nvSpPr>
          <p:cNvPr id="141" name="Google Shape;141;p19"/>
          <p:cNvSpPr txBox="1"/>
          <p:nvPr/>
        </p:nvSpPr>
        <p:spPr>
          <a:xfrm>
            <a:off x="838200" y="1368425"/>
            <a:ext cx="10515600" cy="498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2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Παρα</a:t>
            </a: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κολούθηση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Νύστ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 </a:t>
            </a:r>
            <a:endParaRPr sz="2000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Κο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πάνες</a:t>
            </a:r>
            <a:endParaRPr sz="2000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Αποβ</a:t>
            </a: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ολές</a:t>
            </a:r>
            <a:endParaRPr sz="2000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Εγκ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ατάλειψη σχολείου</a:t>
            </a:r>
            <a:endParaRPr sz="2000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Ακ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αδημαϊκή επίδοση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Δεν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δι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αβάζει</a:t>
            </a:r>
            <a:endParaRPr sz="2000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Πτώση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βα</a:t>
            </a: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θμών</a:t>
            </a:r>
            <a:endParaRPr sz="2000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Μειωμένη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κατα</a:t>
            </a: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νόηση</a:t>
            </a:r>
            <a:endParaRPr sz="2000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endParaRPr lang="el-GR" sz="2000" b="0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endParaRPr lang="el-GR"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endParaRPr lang="el-GR" sz="2000" b="0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lang="en-US" sz="20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Συμ</a:t>
            </a:r>
            <a:r>
              <a:rPr lang="en-US" sz="20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περιφορά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Συγκρούσεις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κα</a:t>
            </a: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θηγητές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και μα</a:t>
            </a: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θητές</a:t>
            </a:r>
            <a:endParaRPr sz="2000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Περιθωριο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ποίηση</a:t>
            </a:r>
            <a:endParaRPr sz="2000"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Αλλ</a:t>
            </a:r>
            <a:r>
              <a:rPr lang="en-US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αγή παρέας</a:t>
            </a:r>
            <a:endParaRPr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 idx="4294967295"/>
          </p:nvPr>
        </p:nvSpPr>
        <p:spPr>
          <a:xfrm>
            <a:off x="699053" y="44463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Προ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βλήματα κοινωνικότητας</a:t>
            </a:r>
            <a:endParaRPr dirty="0"/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4294967295"/>
          </p:nvPr>
        </p:nvSpPr>
        <p:spPr>
          <a:xfrm>
            <a:off x="516835" y="1328668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Συμ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περιφορά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Προ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βληματική επικοινωνία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υγάδες</a:t>
            </a:r>
            <a:endParaRPr b="1"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Σχέσεις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όμοιους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Αλλ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αγές στις παρέες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Χρήση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την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πα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ρέ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Σεξου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αλικότητα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Πρώιμη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ρώτη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ερωτική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ράξη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Ασύνετη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ερωτική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συμ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περιφορά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Σεξου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αλικώς μεταδιδόμενα νοσήματα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Εγκυμοσύνη</a:t>
            </a:r>
            <a:endParaRPr b="1" dirty="0"/>
          </a:p>
        </p:txBody>
      </p:sp>
      <p:sp>
        <p:nvSpPr>
          <p:cNvPr id="148" name="Google Shape;148;p20"/>
          <p:cNvSpPr txBox="1">
            <a:spLocks noGrp="1"/>
          </p:cNvSpPr>
          <p:nvPr>
            <p:ph type="body" idx="4294967295"/>
          </p:nvPr>
        </p:nvSpPr>
        <p:spPr>
          <a:xfrm>
            <a:off x="6215270" y="1328668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Εργ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ασία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Απ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ουσί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 από την εργασία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Απ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ολύσεις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Παρα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ιτήσεις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Παραβα</a:t>
            </a: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τική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συμ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περιφορά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Φθορά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ιδιοκτησί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ας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Κλο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πές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Τροχ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αίες παραβάσεις,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οδήγηση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υπό την επήρεια αλκοόλ</a:t>
            </a:r>
            <a:endParaRPr dirty="0"/>
          </a:p>
          <a:p>
            <a:pPr marL="342900" marR="0" lvl="0" indent="-342900" algn="l" rtl="0">
              <a:lnSpc>
                <a:spcPct val="92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>
            <a:spLocks noGrp="1"/>
          </p:cNvSpPr>
          <p:nvPr>
            <p:ph type="title"/>
          </p:nvPr>
        </p:nvSpPr>
        <p:spPr>
          <a:xfrm>
            <a:off x="788987" y="339863"/>
            <a:ext cx="10515600" cy="858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Συμ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περασματικά…Η χρήση αλκοόλ στην εφηβεία</a:t>
            </a:r>
            <a:b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  <p:sp>
        <p:nvSpPr>
          <p:cNvPr id="154" name="Google Shape;154;p21"/>
          <p:cNvSpPr txBox="1"/>
          <p:nvPr/>
        </p:nvSpPr>
        <p:spPr>
          <a:xfrm>
            <a:off x="788987" y="1687996"/>
            <a:ext cx="10515600" cy="4600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Θέτει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μη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ρο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βλέψιμο τρόπο σε κίνδυνο τη ζωή του εφήβου.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Αυξάνει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κίνδυνο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εμφάνισης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εξάρτησης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στην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ενήλικη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ζωή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Αυξάνει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κίνδυνο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χρήσης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και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άλλων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να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ρκωτικών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ουσιών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Επ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ηρεάζει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κόμ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 αναπτυσσόμενο εγκέφαλο.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Πα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ρεμ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ποδίζει την ομαλή γνωστική λειτουργία και τη μάθηση.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Συνδέετ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αι με προβλήματα στην οικογένεια, το σχολείο, την κοινωνικότητα και την κοινωνικοποίηση.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ΣΥΝΙΣΤΑΤΑΙ Η ΑΠΟΦΥΓΗ ΧΡΗΣΗΣ ΑΛΚΟΟΛ ΚΑΤΑ ΤΗΝ ΕΦΗΒΕΙΑ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ΟΣΟ ΑΡΓΟΤΕΡΑ, ΤΟΣΟ ΚΑΛΥΤΕΡΑ.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9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Οι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επιπ</a:t>
            </a: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τώσεις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του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λκοόλ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δι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ακρίνονται σε</a:t>
            </a:r>
            <a:endParaRPr dirty="0"/>
          </a:p>
        </p:txBody>
      </p:sp>
      <p:sp>
        <p:nvSpPr>
          <p:cNvPr id="59" name="Google Shape;59;p8"/>
          <p:cNvSpPr txBox="1"/>
          <p:nvPr/>
        </p:nvSpPr>
        <p:spPr>
          <a:xfrm>
            <a:off x="788987" y="1223962"/>
            <a:ext cx="10515600" cy="475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400" b="1" i="0" u="none" spc="-15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Συνέ</a:t>
            </a:r>
            <a:r>
              <a:rPr lang="en-US" sz="2400" b="1" i="0" u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πειες της τοξίκωσης, του μεθυσιού</a:t>
            </a:r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l-GR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Δυνητικά μοιραίες</a:t>
            </a:r>
            <a:r>
              <a:rPr lang="en-US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l-GR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Επικίνδυνες</a:t>
            </a:r>
            <a:r>
              <a:rPr lang="en-US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l-GR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Επιπτώσεις κατά την ανάρρωση από την </a:t>
            </a:r>
            <a:r>
              <a:rPr lang="el-GR" b="0" i="0" u="none" strike="noStrike" cap="none" spc="-15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τοξίκωση</a:t>
            </a:r>
            <a:endParaRPr b="1" spc="-150" dirty="0"/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400" b="1" i="0" u="none" spc="-15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Συνέ</a:t>
            </a:r>
            <a:r>
              <a:rPr lang="en-US" sz="2400" b="1" i="0" u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πειες της επανειλημμένης έκθεσης στον εγκέφαλο</a:t>
            </a:r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l-GR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Καθημερινή χρήση</a:t>
            </a:r>
            <a:r>
              <a:rPr lang="en-US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l-GR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Βαριά συχνή χρήση</a:t>
            </a:r>
            <a:r>
              <a:rPr lang="en-US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l-GR" b="0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Επεισοδιακή βαριά χρήση</a:t>
            </a:r>
            <a:endParaRPr lang="el-GR" b="1" spc="-150" dirty="0"/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l-GR" sz="2400" b="1" i="0" u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Συνέπειες στην υγεία</a:t>
            </a:r>
            <a:endParaRPr lang="el-GR" b="1" spc="-150"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2000" b="1" i="0" u="none" strike="noStrike" cap="none" spc="-15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Σωμ</a:t>
            </a:r>
            <a:r>
              <a:rPr lang="en-US" sz="2000" b="1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ατική και ψυχική</a:t>
            </a:r>
            <a:endParaRPr sz="2000" b="1" spc="-150"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Char char="•"/>
            </a:pPr>
            <a:r>
              <a:rPr lang="en-US" sz="2000" b="1" i="0" u="none" strike="noStrike" cap="none" spc="-15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Έν</a:t>
            </a:r>
            <a:r>
              <a:rPr lang="en-US" sz="2000" b="1" i="0" u="none" strike="noStrike" cap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αρξη διαταραχών που θα εμφανιστούν στην ενήλικη ζωή</a:t>
            </a:r>
            <a:endParaRPr sz="2000" b="1" spc="-150" dirty="0"/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Char char="•"/>
            </a:pPr>
            <a:r>
              <a:rPr lang="en-US" sz="2400" b="1" i="0" u="none" spc="-15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Συνέ</a:t>
            </a:r>
            <a:r>
              <a:rPr lang="en-US" sz="2400" b="1" i="0" u="none" spc="-15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πειες στην σχολική, οικογενειακή και κοινωνική ζωή</a:t>
            </a:r>
            <a:endParaRPr b="1" spc="-150" dirty="0"/>
          </a:p>
          <a:p>
            <a:pPr marL="228600" marR="0" lvl="0" indent="-227011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pc="-15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2400" b="1" i="0" u="none" spc="-15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268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0660B9-753B-B939-92E0-B5FD231CE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4012" cy="678484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Πίνουν οι Έλληνες έφηβοι;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0A86A9C-30BE-0EFE-928B-8529D9677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2757"/>
            <a:ext cx="10514012" cy="4992618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dirty="0"/>
              <a:t>ESPAD: European Survey </a:t>
            </a:r>
            <a:r>
              <a:rPr lang="en-US" dirty="0" err="1"/>
              <a:t>Programm</a:t>
            </a:r>
            <a:r>
              <a:rPr lang="en-US" dirty="0"/>
              <a:t> on Alcohol and other Drugs</a:t>
            </a:r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D507B1C7-A6A8-F2DC-C888-D1425C4FE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1557337"/>
            <a:ext cx="103536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1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2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Άμεσες μοιραίες τοξικές επιδράσεις</a:t>
            </a:r>
            <a:endParaRPr/>
          </a:p>
        </p:txBody>
      </p:sp>
      <p:sp>
        <p:nvSpPr>
          <p:cNvPr id="65" name="Google Shape;65;p9"/>
          <p:cNvSpPr txBox="1"/>
          <p:nvPr/>
        </p:nvSpPr>
        <p:spPr>
          <a:xfrm>
            <a:off x="838200" y="1481137"/>
            <a:ext cx="10515600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2" anchor="t" anchorCtr="0">
            <a:noAutofit/>
          </a:bodyPr>
          <a:lstStyle/>
          <a:p>
            <a:pPr marL="228600" indent="-227011">
              <a:buClr>
                <a:srgbClr val="000000"/>
              </a:buClr>
              <a:buSzPts val="1080"/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Άμεση δηλητηρίαση, μπορεί και θάνατος</a:t>
            </a:r>
            <a:endParaRPr lang="el-GR" sz="2400" dirty="0"/>
          </a:p>
          <a:p>
            <a:pPr marL="228600" marR="0" lvl="0" indent="-227011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Τροχ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αία ατυχήματα</a:t>
            </a:r>
            <a:endParaRPr dirty="0"/>
          </a:p>
          <a:p>
            <a:pPr marL="685800" marR="0" lvl="1" indent="-227012" algn="l" rtl="0"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Πρώτη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ιτί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 θανάτου στην εφηβική ηλικία</a:t>
            </a:r>
            <a:endParaRPr dirty="0"/>
          </a:p>
          <a:p>
            <a:pPr marL="685800" marR="0" lvl="1" indent="-227012" algn="l" rtl="0"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Πιο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ιθ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ανό να εμπλακεί ένας έφηβος απ' ότι ένας ενήλικας</a:t>
            </a:r>
            <a:endParaRPr dirty="0"/>
          </a:p>
          <a:p>
            <a:pPr marL="228600" marR="0" lvl="0" indent="-227011" algn="l" rtl="0"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endParaRPr lang="en-US" sz="3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7011" algn="l" rtl="0"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endParaRPr lang="en-US" sz="2400" b="0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4489" marR="0" lvl="0" indent="-342900" algn="l" rtl="0"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 panose="020B0604020202020204" pitchFamily="34" charset="0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Εμ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πλοκή σε βίαια περιστατικά, σοβαροί τραυματισμοί</a:t>
            </a:r>
            <a:endParaRPr dirty="0"/>
          </a:p>
          <a:p>
            <a:pPr marL="685800" marR="0" lvl="1" indent="-227012" algn="l" rtl="0"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Άρση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ανα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στολών</a:t>
            </a:r>
            <a:endParaRPr dirty="0"/>
          </a:p>
          <a:p>
            <a:pPr marL="685800" marR="0" lvl="1" indent="-227012" algn="l" rtl="0"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κή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κρίση</a:t>
            </a:r>
            <a:endParaRPr dirty="0"/>
          </a:p>
          <a:p>
            <a:pPr marL="685800" marR="0" lvl="1" indent="-227012" algn="l" rtl="0"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Λάθος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μέρος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λάθος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στιγμή</a:t>
            </a:r>
            <a:endParaRPr dirty="0"/>
          </a:p>
          <a:p>
            <a:pPr marL="228600" marR="0" lvl="0" indent="-227011" algn="l" rtl="0"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Αυτοκτονικότητ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endParaRPr dirty="0"/>
          </a:p>
          <a:p>
            <a:pPr marL="685800" marR="0" lvl="1" indent="-227012" algn="l" rtl="0"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Ενισχύει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τον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υτοκτονικό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ιδε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ασμό.</a:t>
            </a:r>
            <a:endParaRPr dirty="0"/>
          </a:p>
          <a:p>
            <a:pPr marL="685800" marR="0" lvl="1" indent="-227012" algn="l" rtl="0"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Μειώνει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τις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ανα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στολές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0660B9-753B-B939-92E0-B5FD231CE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4012" cy="678484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Αλκοόλ και οδήγηση σε σχέση με την ηλικία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0A86A9C-30BE-0EFE-928B-8529D9677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3813389" y="803856"/>
            <a:ext cx="9403773" cy="4516722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1026" name="Picture 2" descr="Appendix 1: Drink-driving statistics — Office of the Auditor-General New  Zealand">
            <a:extLst>
              <a:ext uri="{FF2B5EF4-FFF2-40B4-BE49-F238E27FC236}">
                <a16:creationId xmlns:a16="http://schemas.microsoft.com/office/drawing/2014/main" id="{5436F79D-1E86-55B3-5CFF-FB395C601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5" y="1984422"/>
            <a:ext cx="5367939" cy="3614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rashes and injuries - European Commission">
            <a:extLst>
              <a:ext uri="{FF2B5EF4-FFF2-40B4-BE49-F238E27FC236}">
                <a16:creationId xmlns:a16="http://schemas.microsoft.com/office/drawing/2014/main" id="{5A5DADB9-09BA-304E-613A-7A8D880AD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013" y="1984422"/>
            <a:ext cx="5892801" cy="3614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50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2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l-GR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Άμεσες επικίνδυνες τοξικές επιδράσεις</a:t>
            </a:r>
            <a:endParaRPr lang="el-GR"/>
          </a:p>
        </p:txBody>
      </p:sp>
      <p:sp>
        <p:nvSpPr>
          <p:cNvPr id="71" name="Google Shape;71;p10"/>
          <p:cNvSpPr txBox="1"/>
          <p:nvPr/>
        </p:nvSpPr>
        <p:spPr>
          <a:xfrm>
            <a:off x="838200" y="1390650"/>
            <a:ext cx="10515600" cy="466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2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70"/>
              <a:buFont typeface="Arial"/>
              <a:buChar char="•"/>
            </a:pPr>
            <a:r>
              <a:rPr lang="en-US" sz="26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Ανε</a:t>
            </a:r>
            <a:r>
              <a:rPr lang="en-US" sz="26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πιθύμητη εγκυμοσύνη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Char char="•"/>
            </a:pP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Αυξάνει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τη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σεξου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αλική διέγερση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Char char="•"/>
            </a:pP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Μειώνει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τις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ανα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στολές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Char char="•"/>
            </a:pP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Θολώνει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τη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συνείδηση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170"/>
              <a:buFont typeface="Arial"/>
              <a:buChar char="•"/>
            </a:pPr>
            <a:r>
              <a:rPr lang="en-US" sz="26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Έκθεση</a:t>
            </a:r>
            <a:r>
              <a:rPr lang="en-US" sz="26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6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</a:t>
            </a:r>
            <a:r>
              <a:rPr lang="en-US" sz="26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βια</a:t>
            </a:r>
            <a:r>
              <a:rPr lang="en-US" sz="26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σμό</a:t>
            </a:r>
            <a:r>
              <a:rPr lang="en-US" sz="26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6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σεξου</a:t>
            </a:r>
            <a:r>
              <a:rPr lang="en-US" sz="26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αλική παρενόχληση, κακοποίηση, εξευτελισμό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Char char="•"/>
            </a:pP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Συνήθως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μετά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από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ομ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αδική χρήση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Char char="•"/>
            </a:pP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Δημοσιο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ποίηση στο διαδίκτυο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170"/>
              <a:buFont typeface="Arial"/>
              <a:buChar char="•"/>
            </a:pPr>
            <a:r>
              <a:rPr lang="en-US" sz="26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Παραβα</a:t>
            </a:r>
            <a:r>
              <a:rPr lang="en-US" sz="26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τικότητ</a:t>
            </a:r>
            <a:r>
              <a:rPr lang="en-US" sz="26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Char char="•"/>
            </a:pP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Εξ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ασθένιση αυτοελέγχου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Arial"/>
              <a:buChar char="•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Παραβα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τικές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πα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ρέες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2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Άμεσες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τοξικές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επ</a:t>
            </a:r>
            <a:r>
              <a:rPr lang="en-US" sz="4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ιδράσεις</a:t>
            </a:r>
            <a:r>
              <a:rPr lang="en-US" sz="4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hangover</a:t>
            </a:r>
            <a:endParaRPr dirty="0"/>
          </a:p>
        </p:txBody>
      </p:sp>
      <p:sp>
        <p:nvSpPr>
          <p:cNvPr id="77" name="Google Shape;77;p11"/>
          <p:cNvSpPr txBox="1"/>
          <p:nvPr/>
        </p:nvSpPr>
        <p:spPr>
          <a:xfrm>
            <a:off x="838200" y="1511300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2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Δι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αρκεί 1-2 μέρες μετά από την κατανάλωση και εξαρτάται από την ποσότητα.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Ορθοστ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ατική υπόταση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Να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υτί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 ή εμετός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Κατα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θλι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πτικό συναίσθημα ή ευερεθιστότητα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Τρόμος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ή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ρίγος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χυκ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αρδία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endParaRPr lang="en-US"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endParaRPr lang="en-US"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Εφίδρωση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Τα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χύ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πνοια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Αϋ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πνία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Μυϊκοί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όνοι</a:t>
            </a:r>
            <a:endParaRPr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Αδυν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αμία</a:t>
            </a:r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l-GR" sz="2000" b="1" u="sng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Απουσίες από το σχολείο</a:t>
            </a:r>
            <a:endParaRPr b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5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Επ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ιδράσεις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του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α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λκοόλ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στη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σωμ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ατική υγεία των εφήβων</a:t>
            </a:r>
            <a:endParaRPr sz="2800" dirty="0"/>
          </a:p>
        </p:txBody>
      </p:sp>
      <p:sp>
        <p:nvSpPr>
          <p:cNvPr id="83" name="Google Shape;83;p12"/>
          <p:cNvSpPr txBox="1"/>
          <p:nvPr/>
        </p:nvSpPr>
        <p:spPr>
          <a:xfrm>
            <a:off x="631273" y="1500394"/>
            <a:ext cx="10515600" cy="5238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01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Δεν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παθα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ίνουν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β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λά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βες αντίστοιχες με τους ενήλικες, λόγω μικρού χρονικού διαστήματος χρήσης.</a:t>
            </a:r>
            <a:endParaRPr dirty="0"/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Χειρότερη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γενική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κα</a:t>
            </a:r>
            <a:r>
              <a:rPr lang="en-US" sz="2400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τάστ</a:t>
            </a:r>
            <a:r>
              <a:rPr lang="en-US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αση υγείας σε σχέση με εφήβους που δεν καταναλώνουν αλκοόλ.</a:t>
            </a:r>
            <a:endParaRPr dirty="0"/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Χα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μηλότερη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οστική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υκνότητ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endParaRPr sz="1400" dirty="0"/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Τρ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ανσαμινασαιμία</a:t>
            </a:r>
            <a:endParaRPr sz="1400" dirty="0"/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Χειρότερη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στομ</a:t>
            </a:r>
            <a:r>
              <a:rPr lang="en-US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ατική υγεία</a:t>
            </a:r>
          </a:p>
          <a:p>
            <a:pPr marL="685800" lvl="1" indent="-227011">
              <a:lnSpc>
                <a:spcPct val="90000"/>
              </a:lnSpc>
              <a:spcBef>
                <a:spcPts val="1200"/>
              </a:spcBef>
              <a:buClr>
                <a:srgbClr val="000000"/>
              </a:buClr>
              <a:buSzPts val="1080"/>
              <a:buFont typeface="Arial"/>
              <a:buChar char="•"/>
            </a:pPr>
            <a:r>
              <a:rPr lang="el-GR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κάπνισμα</a:t>
            </a:r>
            <a:endParaRPr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28600" marR="0" lvl="0" indent="-227011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•"/>
            </a:pPr>
            <a:r>
              <a:rPr lang="en-US" sz="2400" b="1" i="0" u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Μεγ</a:t>
            </a:r>
            <a:r>
              <a:rPr lang="en-US" sz="24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αλύτερες επιπτώσεις στην υγεία μετά την ενηλικίωση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Ο 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τρό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πος χρήσης συνεχίζεται και στην ενήλικη ζωή.</a:t>
            </a:r>
            <a:endParaRPr b="1" dirty="0"/>
          </a:p>
          <a:p>
            <a:pPr marL="685800" marR="0" lvl="1" indent="-227012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lang="en-US" sz="20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Πιο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π</a:t>
            </a:r>
            <a:r>
              <a:rPr lang="en-US" sz="20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ιθ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ανό όσο μικραίνει η ηλικία έναρξης και μεγαλώνει η ποσότητα που καταναλώνεται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0" marR="0" lvl="0" indent="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0">
              <a:srgbClr val="00B0F0"/>
            </a:gs>
            <a:gs pos="100000">
              <a:srgbClr val="CEE1F2"/>
            </a:gs>
          </a:gsLst>
          <a:lin ang="5400000" scaled="0"/>
        </a:gra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1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Η ωρίμανση του εγκεφάλου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55900" y="1163637"/>
            <a:ext cx="5900737" cy="501173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 rot="1560000">
            <a:off x="4699000" y="3351212"/>
            <a:ext cx="742950" cy="3333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ηλικία</a:t>
            </a:r>
            <a:endParaRPr/>
          </a:p>
        </p:txBody>
      </p:sp>
      <p:sp>
        <p:nvSpPr>
          <p:cNvPr id="97" name="Google Shape;97;p14"/>
          <p:cNvSpPr txBox="1"/>
          <p:nvPr/>
        </p:nvSpPr>
        <p:spPr>
          <a:xfrm rot="1560000">
            <a:off x="2925762" y="2478087"/>
            <a:ext cx="742950" cy="3032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 ετών</a:t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 rot="1560000">
            <a:off x="6648450" y="4340225"/>
            <a:ext cx="833437" cy="3032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 ετών</a:t>
            </a:r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7915275" y="5219700"/>
            <a:ext cx="919162" cy="8207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Όγκος φαιάς ουσίας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776</Words>
  <Application>Microsoft Office PowerPoint</Application>
  <PresentationFormat>Ευρεία οθόνη</PresentationFormat>
  <Paragraphs>235</Paragraphs>
  <Slides>18</Slides>
  <Notes>15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Όψη</vt:lpstr>
      <vt:lpstr> ΟΙ ΕΠΙΠΤΩΣΕΙΣ ΤΗΣ ΧΡΗΣΗΣ ΑΛΚΟΟΛ ΣΤΗΝ ΥΓΕΙΑ ΤΟΥ ΕΦΗΒΟΥ </vt:lpstr>
      <vt:lpstr>Οι επιπτώσεις του αλκοόλ διακρίνονται σε</vt:lpstr>
      <vt:lpstr>Πίνουν οι Έλληνες έφηβοι;</vt:lpstr>
      <vt:lpstr>Άμεσες μοιραίες τοξικές επιδράσεις</vt:lpstr>
      <vt:lpstr>Αλκοόλ και οδήγηση σε σχέση με την ηλικία</vt:lpstr>
      <vt:lpstr>Άμεσες επικίνδυνες τοξικές επιδράσεις</vt:lpstr>
      <vt:lpstr>Άμεσες τοξικές επιδράσεις: hangover</vt:lpstr>
      <vt:lpstr>Επιδράσεις του αλκοόλ στη σωματική υγεία των εφήβων</vt:lpstr>
      <vt:lpstr>Η ωρίμανση του εγκεφάλου</vt:lpstr>
      <vt:lpstr>Επιδράσεις της χρήσης αλκοόλ στην εφηβεία στην ενήλικη ζωή</vt:lpstr>
      <vt:lpstr>Όσο πίνω, καπνίζω</vt:lpstr>
      <vt:lpstr>Νευροβιολογικές επιπτώσεις χρήσης αλκοόλ</vt:lpstr>
      <vt:lpstr>Γνωστικές επιπτώσεις</vt:lpstr>
      <vt:lpstr>Επιδράσεις στην ψυχική υγεία</vt:lpstr>
      <vt:lpstr>Προβλήματα στην οικογένεια</vt:lpstr>
      <vt:lpstr>Προβλήματα στο σχολείο</vt:lpstr>
      <vt:lpstr>Προβλήματα κοινωνικότητας</vt:lpstr>
      <vt:lpstr>Συμπερασματικά…Η χρήση αλκοόλ στην εφηβεία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ΕΠΙΠΤΩΣΕΙΣ ΤΗΣ ΧΡΗΣΗΣ ΑΛΚΟΟΛ ΣΤΗΝ ΥΓΕΙΑ ΤΟΥ ΕΦΗΒΟΥ</dc:title>
  <dc:creator>Evangelos Grinakis</dc:creator>
  <cp:lastModifiedBy>Evangelos Grinakis</cp:lastModifiedBy>
  <cp:revision>7</cp:revision>
  <dcterms:modified xsi:type="dcterms:W3CDTF">2024-03-13T05:23:11Z</dcterms:modified>
</cp:coreProperties>
</file>