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7"/>
  </p:notesMasterIdLst>
  <p:sldIdLst>
    <p:sldId id="256" r:id="rId2"/>
    <p:sldId id="286" r:id="rId3"/>
    <p:sldId id="323" r:id="rId4"/>
    <p:sldId id="287" r:id="rId5"/>
    <p:sldId id="283" r:id="rId6"/>
    <p:sldId id="284" r:id="rId7"/>
    <p:sldId id="288" r:id="rId8"/>
    <p:sldId id="301" r:id="rId9"/>
    <p:sldId id="319" r:id="rId10"/>
    <p:sldId id="289" r:id="rId11"/>
    <p:sldId id="291" r:id="rId12"/>
    <p:sldId id="320" r:id="rId13"/>
    <p:sldId id="300" r:id="rId14"/>
    <p:sldId id="296" r:id="rId15"/>
    <p:sldId id="266" r:id="rId16"/>
    <p:sldId id="278" r:id="rId17"/>
    <p:sldId id="321" r:id="rId18"/>
    <p:sldId id="326" r:id="rId19"/>
    <p:sldId id="324" r:id="rId20"/>
    <p:sldId id="267" r:id="rId21"/>
    <p:sldId id="270" r:id="rId22"/>
    <p:sldId id="269" r:id="rId23"/>
    <p:sldId id="272" r:id="rId24"/>
    <p:sldId id="325" r:id="rId25"/>
    <p:sldId id="29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sorterViewPr>
    <p:cViewPr>
      <p:scale>
        <a:sx n="100" d="100"/>
        <a:sy n="100" d="100"/>
      </p:scale>
      <p:origin x="0" y="-41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22311-5608-4C2A-A565-087DD49DFE91}" type="datetimeFigureOut">
              <a:rPr lang="el-GR" smtClean="0"/>
              <a:t>12/3/2024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D4271-9087-45B4-BD7E-DE0FF7A87EF9}" type="slidenum">
              <a:rPr lang="el-GR" smtClean="0"/>
              <a:t>‹#›</a:t>
            </a:fld>
            <a:endParaRPr lang="el-GR"/>
          </a:p>
        </p:txBody>
      </p:sp>
    </p:spTree>
    <p:extLst>
      <p:ext uri="{BB962C8B-B14F-4D97-AF65-F5344CB8AC3E}">
        <p14:creationId xmlns:p14="http://schemas.microsoft.com/office/powerpoint/2010/main" val="166602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39142FC-CBB6-4181-B8F3-10E9FBFC113E}"/>
              </a:ext>
            </a:extLst>
          </p:cNvPr>
          <p:cNvSpPr>
            <a:spLocks noGrp="1" noRot="1" noChangeAspect="1" noTextEdit="1"/>
          </p:cNvSpPr>
          <p:nvPr>
            <p:ph type="sldImg"/>
          </p:nvPr>
        </p:nvSpPr>
        <p:spPr bwMode="auto">
          <a:noFill/>
          <a:ln>
            <a:miter lim="800000"/>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157D54F3-7C22-4A0E-BFCC-5D705B28C9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p>
            <a:r>
              <a:rPr lang="el-GR" altLang="el-GR" b="1"/>
              <a:t>ΦΕΚ ΤΕΥΧΟΣ ΔΕΥΤΕΡΟ Αρ. Φύλλου 1208</a:t>
            </a:r>
          </a:p>
          <a:p>
            <a:r>
              <a:rPr lang="el-GR" altLang="el-GR"/>
              <a:t>26 Απριλίου 2016 </a:t>
            </a:r>
          </a:p>
          <a:p>
            <a:r>
              <a:rPr lang="el-GR" altLang="el-GR"/>
              <a:t>Αριθμ. Αποφασης 4328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Text Box 70">
            <a:extLst>
              <a:ext uri="{FF2B5EF4-FFF2-40B4-BE49-F238E27FC236}">
                <a16:creationId xmlns:a16="http://schemas.microsoft.com/office/drawing/2014/main" id="{868474F0-ED82-466A-ADAE-89701E01420C}"/>
              </a:ext>
            </a:extLst>
          </p:cNvPr>
          <p:cNvSpPr txBox="1">
            <a:spLocks/>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eaLnBrk="1" hangingPunct="1"/>
            <a:r>
              <a:rPr lang="en-US" altLang="el-GR" sz="1200"/>
              <a:t>*</a:t>
            </a:r>
          </a:p>
        </p:txBody>
      </p:sp>
      <p:sp>
        <p:nvSpPr>
          <p:cNvPr id="56323" name="Text Box 71">
            <a:extLst>
              <a:ext uri="{FF2B5EF4-FFF2-40B4-BE49-F238E27FC236}">
                <a16:creationId xmlns:a16="http://schemas.microsoft.com/office/drawing/2014/main" id="{EC3C1A84-475E-4E59-85E1-DD10D2D5DC14}"/>
              </a:ext>
            </a:extLst>
          </p:cNvPr>
          <p:cNvSpPr>
            <a:spLocks noGrp="1" noRot="1" noChangeAspect="1" noTextEdit="1"/>
          </p:cNvSpPr>
          <p:nvPr>
            <p:ph type="sldImg"/>
          </p:nvPr>
        </p:nvSpPr>
        <p:spPr bwMode="auto">
          <a:noFill/>
          <a:ln>
            <a:miter lim="800000"/>
          </a:ln>
          <a:extLst>
            <a:ext uri="{909E8E84-426E-40DD-AFC4-6F175D3DCCD1}">
              <a14:hiddenFill xmlns:a14="http://schemas.microsoft.com/office/drawing/2010/main">
                <a:solidFill>
                  <a:srgbClr val="FFFFFF"/>
                </a:solidFill>
              </a14:hiddenFill>
            </a:ext>
          </a:extLst>
        </p:spPr>
      </p:sp>
      <p:sp>
        <p:nvSpPr>
          <p:cNvPr id="56324" name="Text Box 72">
            <a:extLst>
              <a:ext uri="{FF2B5EF4-FFF2-40B4-BE49-F238E27FC236}">
                <a16:creationId xmlns:a16="http://schemas.microsoft.com/office/drawing/2014/main" id="{136F22C0-38F4-45B0-8BB3-EECEB7B946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p>
            <a:pPr eaLnBrk="1" hangingPunct="1">
              <a:spcBef>
                <a:spcPct val="0"/>
              </a:spcBef>
            </a:pPr>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1160EA64-D806-43AC-9DF2-F8C432F32B4C}" type="datetimeFigureOut">
              <a:rPr lang="en-US" dirty="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3/12/2024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583436" y="3143250"/>
            <a:ext cx="4270248" cy="25967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4F7D4976-E339-4826-83B7-FBD03F55ECF8}" type="datetimeFigureOut">
              <a:rPr lang="en-US" dirty="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9" name="Date Placeholder 8"/>
          <p:cNvSpPr>
            <a:spLocks noGrp="1"/>
          </p:cNvSpPr>
          <p:nvPr>
            <p:ph type="dt" sz="half" idx="10"/>
          </p:nvPr>
        </p:nvSpPr>
        <p:spPr/>
        <p:txBody>
          <a:bodyPr/>
          <a:lstStyle/>
          <a:p>
            <a:fld id="{D1BE4249-C0D0-4B06-8692-E8BB871AF643}" type="datetimeFigureOut">
              <a:rPr lang="en-US" dirty="0"/>
              <a:t>3/12/2024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3/12/2024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3/12/2024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google.gr/url?url=http://www.edc.uoc.gr/&amp;rct=j&amp;frm=1&amp;q=&amp;esrc=s&amp;sa=U&amp;ei=c2cUVYPbEYLrasuTgdgD&amp;ved=0CBkQ9QEwAQ&amp;usg=AFQjCNG3YN36ID-p32b3enTnVNfIR3LiuQ"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451770-3B9C-4670-8241-ED1A7805E080}"/>
              </a:ext>
            </a:extLst>
          </p:cNvPr>
          <p:cNvSpPr>
            <a:spLocks noGrp="1"/>
          </p:cNvSpPr>
          <p:nvPr>
            <p:ph type="ctrTitle"/>
          </p:nvPr>
        </p:nvSpPr>
        <p:spPr/>
        <p:txBody>
          <a:bodyPr>
            <a:normAutofit fontScale="90000"/>
          </a:bodyPr>
          <a:lstStyle/>
          <a:p>
            <a:r>
              <a:rPr lang="el-GR" dirty="0"/>
              <a:t>Το Δικτυο ΑλκοολογΙας και </a:t>
            </a:r>
            <a:r>
              <a:rPr lang="el-GR"/>
              <a:t>ο ρ</a:t>
            </a:r>
            <a:r>
              <a:rPr lang="en-US"/>
              <a:t>o</a:t>
            </a:r>
            <a:r>
              <a:rPr lang="el-GR"/>
              <a:t>λος </a:t>
            </a:r>
            <a:r>
              <a:rPr lang="el-GR" dirty="0"/>
              <a:t>των ΚΟΠΑ. </a:t>
            </a:r>
            <a:br>
              <a:rPr lang="el-GR" dirty="0"/>
            </a:br>
            <a:r>
              <a:rPr lang="el-GR" dirty="0"/>
              <a:t>Η εμπειρια του ηρακλειου</a:t>
            </a:r>
          </a:p>
        </p:txBody>
      </p:sp>
      <p:sp>
        <p:nvSpPr>
          <p:cNvPr id="3" name="Υπότιτλος 2">
            <a:extLst>
              <a:ext uri="{FF2B5EF4-FFF2-40B4-BE49-F238E27FC236}">
                <a16:creationId xmlns:a16="http://schemas.microsoft.com/office/drawing/2014/main" id="{024E6622-2CE9-4B4E-AAF0-14EFA077B16F}"/>
              </a:ext>
            </a:extLst>
          </p:cNvPr>
          <p:cNvSpPr>
            <a:spLocks noGrp="1"/>
          </p:cNvSpPr>
          <p:nvPr>
            <p:ph type="subTitle" idx="1"/>
          </p:nvPr>
        </p:nvSpPr>
        <p:spPr/>
        <p:txBody>
          <a:bodyPr>
            <a:normAutofit lnSpcReduction="10000"/>
          </a:bodyPr>
          <a:lstStyle/>
          <a:p>
            <a:r>
              <a:rPr lang="el-GR" dirty="0">
                <a:solidFill>
                  <a:schemeClr val="bg1"/>
                </a:solidFill>
              </a:rPr>
              <a:t>Γιάννης Μουζάς</a:t>
            </a:r>
          </a:p>
          <a:p>
            <a:r>
              <a:rPr lang="el-GR" dirty="0">
                <a:solidFill>
                  <a:schemeClr val="bg1"/>
                </a:solidFill>
              </a:rPr>
              <a:t>Ιατρική Σχολή, Πανεπιστήμιο Κρήτης </a:t>
            </a:r>
          </a:p>
          <a:p>
            <a:r>
              <a:rPr lang="el-GR" dirty="0">
                <a:solidFill>
                  <a:schemeClr val="bg1"/>
                </a:solidFill>
              </a:rPr>
              <a:t>Υπηρέτης-Δάσκαλος, ΚΟΠΑ Κρήτης</a:t>
            </a:r>
          </a:p>
        </p:txBody>
      </p:sp>
    </p:spTree>
    <p:extLst>
      <p:ext uri="{BB962C8B-B14F-4D97-AF65-F5344CB8AC3E}">
        <p14:creationId xmlns:p14="http://schemas.microsoft.com/office/powerpoint/2010/main" val="177008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2FDB9D-0FE4-4095-8D6C-845D79296B93}"/>
              </a:ext>
            </a:extLst>
          </p:cNvPr>
          <p:cNvSpPr>
            <a:spLocks noGrp="1"/>
          </p:cNvSpPr>
          <p:nvPr>
            <p:ph type="title"/>
          </p:nvPr>
        </p:nvSpPr>
        <p:spPr>
          <a:xfrm>
            <a:off x="2231136" y="326517"/>
            <a:ext cx="7729728" cy="921258"/>
          </a:xfrm>
        </p:spPr>
        <p:txBody>
          <a:bodyPr>
            <a:noAutofit/>
          </a:bodyPr>
          <a:lstStyle/>
          <a:p>
            <a:pPr algn="ctr"/>
            <a:r>
              <a:rPr lang="el-GR" dirty="0" err="1"/>
              <a:t>Προληψη</a:t>
            </a:r>
            <a:r>
              <a:rPr lang="el-GR" dirty="0"/>
              <a:t>, μια </a:t>
            </a:r>
            <a:r>
              <a:rPr lang="el-GR" dirty="0" err="1"/>
              <a:t>περιπλοκη</a:t>
            </a:r>
            <a:r>
              <a:rPr lang="el-GR" dirty="0"/>
              <a:t> </a:t>
            </a:r>
            <a:r>
              <a:rPr lang="el-GR" dirty="0" err="1"/>
              <a:t>υποθεση</a:t>
            </a:r>
            <a:endParaRPr lang="el-GR" dirty="0"/>
          </a:p>
        </p:txBody>
      </p:sp>
      <p:sp>
        <p:nvSpPr>
          <p:cNvPr id="3" name="Θέση περιεχομένου 2">
            <a:extLst>
              <a:ext uri="{FF2B5EF4-FFF2-40B4-BE49-F238E27FC236}">
                <a16:creationId xmlns:a16="http://schemas.microsoft.com/office/drawing/2014/main" id="{4AC8C135-112C-4200-95B0-E51C8C6CF79A}"/>
              </a:ext>
            </a:extLst>
          </p:cNvPr>
          <p:cNvSpPr>
            <a:spLocks noGrp="1"/>
          </p:cNvSpPr>
          <p:nvPr>
            <p:ph idx="1"/>
          </p:nvPr>
        </p:nvSpPr>
        <p:spPr>
          <a:xfrm>
            <a:off x="533400" y="1657350"/>
            <a:ext cx="10315575" cy="4874133"/>
          </a:xfrm>
        </p:spPr>
        <p:txBody>
          <a:bodyPr>
            <a:normAutofit/>
          </a:bodyPr>
          <a:lstStyle/>
          <a:p>
            <a:r>
              <a:rPr lang="el-GR" sz="2400" dirty="0"/>
              <a:t>Έντονη </a:t>
            </a:r>
            <a:r>
              <a:rPr lang="el-GR" sz="2400" b="1" i="1" dirty="0"/>
              <a:t>αντίθεση</a:t>
            </a:r>
            <a:r>
              <a:rPr lang="el-GR" sz="2400" dirty="0"/>
              <a:t>:  το αλκοόλ αντιμετωπίζεται στο εμπόριο και δημόσιο διάλογο ως </a:t>
            </a:r>
            <a:r>
              <a:rPr lang="el-GR" sz="2400" b="1" i="1" dirty="0"/>
              <a:t>σύνηθες εμπόρευμα (</a:t>
            </a:r>
            <a:r>
              <a:rPr lang="el-GR" sz="2400" b="1" i="1" dirty="0" err="1"/>
              <a:t>commodity</a:t>
            </a:r>
            <a:r>
              <a:rPr lang="el-GR" sz="2400" b="1" i="1" dirty="0"/>
              <a:t>)</a:t>
            </a:r>
            <a:r>
              <a:rPr lang="el-GR" sz="2400" dirty="0"/>
              <a:t>. Αντίθετα, άλλα εμπορεύματα (καπνός, φάρμακα) με παρόμοιους κινδύνους για την δημόσια υγεία αντιμετωπίζονται σαφώς αυστηρότερα.</a:t>
            </a:r>
          </a:p>
          <a:p>
            <a:r>
              <a:rPr lang="el-GR" sz="2400" dirty="0"/>
              <a:t>Σε </a:t>
            </a:r>
            <a:r>
              <a:rPr lang="el-GR" sz="2400" b="1" i="1" dirty="0"/>
              <a:t>εθνικό επίπεδο</a:t>
            </a:r>
            <a:r>
              <a:rPr lang="el-GR" sz="2400" dirty="0"/>
              <a:t>, η ευθύνη για την αγορά αλκοόλ και για τα κοινωνικά και ιατρικά προβλήματα από την κατανάλωσή του είναι συνήθως </a:t>
            </a:r>
            <a:r>
              <a:rPr lang="el-GR" sz="2400" b="1" i="1" dirty="0"/>
              <a:t>κατακερματισμένη</a:t>
            </a:r>
            <a:r>
              <a:rPr lang="el-GR" sz="2400" dirty="0"/>
              <a:t> σε πολλά αρμόδια κρατικά γραφεία και φορείς. Ανάγκη ύπαρξης ενός Κέντρου Συντονισμού.</a:t>
            </a:r>
          </a:p>
          <a:p>
            <a:r>
              <a:rPr lang="el-GR" sz="2400" dirty="0"/>
              <a:t>Σε </a:t>
            </a:r>
            <a:r>
              <a:rPr lang="el-GR" sz="2400" b="1" i="1" dirty="0"/>
              <a:t>ατομικό επίπεδο</a:t>
            </a:r>
            <a:r>
              <a:rPr lang="el-GR" sz="2400" dirty="0"/>
              <a:t>, η </a:t>
            </a:r>
            <a:r>
              <a:rPr lang="el-GR" sz="2400" b="1" i="1" dirty="0"/>
              <a:t>ευαισθητοποίηση</a:t>
            </a:r>
            <a:r>
              <a:rPr lang="el-GR" sz="2400" dirty="0"/>
              <a:t> επαγγελματιών που επηρεάζουν την κοινή γνώμη (</a:t>
            </a:r>
            <a:r>
              <a:rPr lang="el-GR" sz="2400" b="1" i="1" dirty="0"/>
              <a:t>φαρμακοποιοί</a:t>
            </a:r>
            <a:r>
              <a:rPr lang="el-GR" sz="2400" dirty="0"/>
              <a:t>, γιατροί, πολιτικοί, στελέχη τοπικής αυτοδιοίκησης, εκκλησίας, εκπαίδευσης) μπορεί να επηρεάσει την τοπική κοινότητα επιφέροντας αλλαγές.</a:t>
            </a:r>
          </a:p>
          <a:p>
            <a:endParaRPr lang="el-GR" sz="2400" dirty="0"/>
          </a:p>
        </p:txBody>
      </p:sp>
    </p:spTree>
    <p:extLst>
      <p:ext uri="{BB962C8B-B14F-4D97-AF65-F5344CB8AC3E}">
        <p14:creationId xmlns:p14="http://schemas.microsoft.com/office/powerpoint/2010/main" val="368743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D3C061B-D629-4EA4-AB3F-BAF2941B3098}"/>
              </a:ext>
            </a:extLst>
          </p:cNvPr>
          <p:cNvPicPr>
            <a:picLocks noChangeAspect="1"/>
          </p:cNvPicPr>
          <p:nvPr/>
        </p:nvPicPr>
        <p:blipFill>
          <a:blip r:embed="rId2"/>
          <a:stretch>
            <a:fillRect/>
          </a:stretch>
        </p:blipFill>
        <p:spPr>
          <a:xfrm>
            <a:off x="622303" y="576790"/>
            <a:ext cx="5715000" cy="2571750"/>
          </a:xfrm>
          <a:prstGeom prst="rect">
            <a:avLst/>
          </a:prstGeom>
        </p:spPr>
      </p:pic>
      <p:pic>
        <p:nvPicPr>
          <p:cNvPr id="3" name="Εικόνα 2">
            <a:extLst>
              <a:ext uri="{FF2B5EF4-FFF2-40B4-BE49-F238E27FC236}">
                <a16:creationId xmlns:a16="http://schemas.microsoft.com/office/drawing/2014/main" id="{F8458785-0D8F-4B40-A2B1-023B584A8298}"/>
              </a:ext>
            </a:extLst>
          </p:cNvPr>
          <p:cNvPicPr>
            <a:picLocks noChangeAspect="1"/>
          </p:cNvPicPr>
          <p:nvPr/>
        </p:nvPicPr>
        <p:blipFill>
          <a:blip r:embed="rId3"/>
          <a:stretch>
            <a:fillRect/>
          </a:stretch>
        </p:blipFill>
        <p:spPr>
          <a:xfrm>
            <a:off x="5020610" y="3268133"/>
            <a:ext cx="5575193" cy="2971799"/>
          </a:xfrm>
          <a:prstGeom prst="rect">
            <a:avLst/>
          </a:prstGeom>
        </p:spPr>
      </p:pic>
    </p:spTree>
    <p:extLst>
      <p:ext uri="{BB962C8B-B14F-4D97-AF65-F5344CB8AC3E}">
        <p14:creationId xmlns:p14="http://schemas.microsoft.com/office/powerpoint/2010/main" val="390069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028F9FD1-8899-47C0-ADEA-59553164349A}"/>
              </a:ext>
            </a:extLst>
          </p:cNvPr>
          <p:cNvSpPr>
            <a:spLocks noGrp="1"/>
          </p:cNvSpPr>
          <p:nvPr>
            <p:ph type="title"/>
          </p:nvPr>
        </p:nvSpPr>
        <p:spPr>
          <a:xfrm>
            <a:off x="2231136" y="212217"/>
            <a:ext cx="7729728" cy="1188720"/>
          </a:xfrm>
        </p:spPr>
        <p:txBody>
          <a:bodyPr>
            <a:normAutofit/>
          </a:bodyPr>
          <a:lstStyle/>
          <a:p>
            <a:pPr eaLnBrk="1" hangingPunct="1">
              <a:defRPr/>
            </a:pPr>
            <a:r>
              <a:rPr lang="el-GR" sz="2400" b="1" dirty="0" err="1">
                <a:solidFill>
                  <a:schemeClr val="accent5">
                    <a:lumMod val="25000"/>
                  </a:schemeClr>
                </a:solidFill>
              </a:rPr>
              <a:t>Ποικιλια</a:t>
            </a:r>
            <a:r>
              <a:rPr lang="el-GR" sz="2400" b="1" dirty="0">
                <a:solidFill>
                  <a:schemeClr val="accent5">
                    <a:lumMod val="25000"/>
                  </a:schemeClr>
                </a:solidFill>
              </a:rPr>
              <a:t> των </a:t>
            </a:r>
            <a:r>
              <a:rPr lang="el-GR" sz="2400" b="1" dirty="0" err="1">
                <a:solidFill>
                  <a:schemeClr val="accent5">
                    <a:lumMod val="25000"/>
                  </a:schemeClr>
                </a:solidFill>
              </a:rPr>
              <a:t>ΔρΑσεων</a:t>
            </a:r>
            <a:r>
              <a:rPr lang="el-GR" sz="2400" b="1" dirty="0">
                <a:solidFill>
                  <a:schemeClr val="accent5">
                    <a:lumMod val="25000"/>
                  </a:schemeClr>
                </a:solidFill>
              </a:rPr>
              <a:t> </a:t>
            </a:r>
            <a:r>
              <a:rPr lang="el-GR" sz="2400" b="1" dirty="0" err="1">
                <a:solidFill>
                  <a:schemeClr val="accent5">
                    <a:lumMod val="25000"/>
                  </a:schemeClr>
                </a:solidFill>
              </a:rPr>
              <a:t>ΠρΟληψης</a:t>
            </a:r>
            <a:br>
              <a:rPr lang="el-GR" sz="2400" b="1" dirty="0">
                <a:solidFill>
                  <a:schemeClr val="accent5">
                    <a:lumMod val="25000"/>
                  </a:schemeClr>
                </a:solidFill>
              </a:rPr>
            </a:br>
            <a:r>
              <a:rPr lang="el-GR" sz="2400" b="1" dirty="0">
                <a:solidFill>
                  <a:schemeClr val="accent5">
                    <a:lumMod val="25000"/>
                  </a:schemeClr>
                </a:solidFill>
              </a:rPr>
              <a:t>Η ΔΙΚΤΥΩΣΗ ΣΤΗΝ ΠΡΟΛΗΨΗ </a:t>
            </a:r>
          </a:p>
        </p:txBody>
      </p:sp>
      <p:sp>
        <p:nvSpPr>
          <p:cNvPr id="31747" name="2 - Θέση περιεχομένου">
            <a:extLst>
              <a:ext uri="{FF2B5EF4-FFF2-40B4-BE49-F238E27FC236}">
                <a16:creationId xmlns:a16="http://schemas.microsoft.com/office/drawing/2014/main" id="{AA227405-7557-4E75-B01B-DE0DA9792E30}"/>
              </a:ext>
            </a:extLst>
          </p:cNvPr>
          <p:cNvSpPr>
            <a:spLocks noGrp="1"/>
          </p:cNvSpPr>
          <p:nvPr>
            <p:ph idx="1"/>
          </p:nvPr>
        </p:nvSpPr>
        <p:spPr>
          <a:xfrm>
            <a:off x="790575" y="1636712"/>
            <a:ext cx="10153650" cy="5221287"/>
          </a:xfrm>
        </p:spPr>
        <p:txBody>
          <a:bodyPr>
            <a:noAutofit/>
          </a:bodyPr>
          <a:lstStyle/>
          <a:p>
            <a:pPr>
              <a:lnSpc>
                <a:spcPct val="150000"/>
              </a:lnSpc>
            </a:pPr>
            <a:r>
              <a:rPr lang="en-US" altLang="el-GR" sz="2400" b="1" i="1" dirty="0">
                <a:latin typeface="Calibri" panose="020F0502020204030204" pitchFamily="34" charset="0"/>
                <a:cs typeface="Calibri" panose="020F0502020204030204" pitchFamily="34" charset="0"/>
              </a:rPr>
              <a:t>Ο </a:t>
            </a:r>
            <a:r>
              <a:rPr lang="en-US" altLang="el-GR" sz="2400" b="1" i="1" dirty="0" err="1">
                <a:latin typeface="Calibri" panose="020F0502020204030204" pitchFamily="34" charset="0"/>
                <a:cs typeface="Calibri" panose="020F0502020204030204" pitchFamily="34" charset="0"/>
              </a:rPr>
              <a:t>μάγος</a:t>
            </a:r>
            <a:r>
              <a:rPr lang="en-US" altLang="el-GR" sz="2400" b="1" i="1" dirty="0">
                <a:latin typeface="Calibri" panose="020F0502020204030204" pitchFamily="34" charset="0"/>
                <a:cs typeface="Calibri" panose="020F0502020204030204" pitchFamily="34" charset="0"/>
              </a:rPr>
              <a:t> </a:t>
            </a:r>
            <a:r>
              <a:rPr lang="en-US" altLang="el-GR" sz="2400" b="1" i="1" dirty="0" err="1">
                <a:latin typeface="Calibri" panose="020F0502020204030204" pitchFamily="34" charset="0"/>
                <a:cs typeface="Calibri" panose="020F0502020204030204" pitchFamily="34" charset="0"/>
              </a:rPr>
              <a:t>Πι-Νο</a:t>
            </a:r>
            <a:r>
              <a:rPr lang="en-US" altLang="el-GR" sz="2400" dirty="0">
                <a:latin typeface="Calibri" panose="020F0502020204030204" pitchFamily="34" charset="0"/>
                <a:cs typeface="Calibri" panose="020F0502020204030204" pitchFamily="34" charset="0"/>
              </a:rPr>
              <a:t> </a:t>
            </a:r>
            <a:r>
              <a:rPr lang="en-US" altLang="el-GR" sz="2400" dirty="0" err="1">
                <a:latin typeface="Calibri" panose="020F0502020204030204" pitchFamily="34" charset="0"/>
                <a:cs typeface="Calibri" panose="020F0502020204030204" pitchFamily="34" charset="0"/>
              </a:rPr>
              <a:t>Βι</a:t>
            </a:r>
            <a:r>
              <a:rPr lang="en-US" altLang="el-GR" sz="2400" dirty="0">
                <a:latin typeface="Calibri" panose="020F0502020204030204" pitchFamily="34" charset="0"/>
                <a:cs typeface="Calibri" panose="020F0502020204030204" pitchFamily="34" charset="0"/>
              </a:rPr>
              <a:t>βλίο για παιδιά 10-12 ετών (μοιράστηκαν 10.000 αντίτυπα σε </a:t>
            </a:r>
            <a:r>
              <a:rPr lang="el-GR" altLang="el-GR" sz="2400" dirty="0">
                <a:latin typeface="Calibri" panose="020F0502020204030204" pitchFamily="34" charset="0"/>
                <a:cs typeface="Calibri" panose="020F0502020204030204" pitchFamily="34" charset="0"/>
              </a:rPr>
              <a:t>Δημοτικά </a:t>
            </a:r>
            <a:r>
              <a:rPr lang="en-US" altLang="el-GR" sz="2400" dirty="0" err="1">
                <a:latin typeface="Calibri" panose="020F0502020204030204" pitchFamily="34" charset="0"/>
                <a:cs typeface="Calibri" panose="020F0502020204030204" pitchFamily="34" charset="0"/>
              </a:rPr>
              <a:t>Σχολεί</a:t>
            </a:r>
            <a:r>
              <a:rPr lang="en-US" altLang="el-GR" sz="2400" dirty="0">
                <a:latin typeface="Calibri" panose="020F0502020204030204" pitchFamily="34" charset="0"/>
                <a:cs typeface="Calibri" panose="020F0502020204030204" pitchFamily="34" charset="0"/>
              </a:rPr>
              <a:t>α Νομού Ηρακλείου)</a:t>
            </a:r>
          </a:p>
          <a:p>
            <a:pPr>
              <a:lnSpc>
                <a:spcPct val="150000"/>
              </a:lnSpc>
            </a:pPr>
            <a:r>
              <a:rPr lang="en-US" altLang="el-GR" sz="2400" b="1" dirty="0" err="1">
                <a:latin typeface="Calibri" panose="020F0502020204030204" pitchFamily="34" charset="0"/>
                <a:cs typeface="Calibri" panose="020F0502020204030204" pitchFamily="34" charset="0"/>
              </a:rPr>
              <a:t>Βι</a:t>
            </a:r>
            <a:r>
              <a:rPr lang="en-US" altLang="el-GR" sz="2400" b="1" dirty="0">
                <a:latin typeface="Calibri" panose="020F0502020204030204" pitchFamily="34" charset="0"/>
                <a:cs typeface="Calibri" panose="020F0502020204030204" pitchFamily="34" charset="0"/>
              </a:rPr>
              <a:t>βλίο </a:t>
            </a:r>
            <a:r>
              <a:rPr lang="el-GR" altLang="el-GR" sz="2400" b="1" dirty="0">
                <a:latin typeface="Calibri" panose="020F0502020204030204" pitchFamily="34" charset="0"/>
                <a:cs typeface="Calibri" panose="020F0502020204030204" pitchFamily="34" charset="0"/>
              </a:rPr>
              <a:t>«</a:t>
            </a:r>
            <a:r>
              <a:rPr lang="en-US" altLang="el-GR" sz="2400" b="1" dirty="0">
                <a:latin typeface="Calibri" panose="020F0502020204030204" pitchFamily="34" charset="0"/>
                <a:cs typeface="Calibri" panose="020F0502020204030204" pitchFamily="34" charset="0"/>
              </a:rPr>
              <a:t>Αλκοολογία για τον Γενικό Γιατρό</a:t>
            </a:r>
            <a:r>
              <a:rPr lang="el-GR" altLang="el-GR" sz="2400" b="1" dirty="0">
                <a:latin typeface="Calibri" panose="020F0502020204030204" pitchFamily="34" charset="0"/>
                <a:cs typeface="Calibri" panose="020F0502020204030204" pitchFamily="34" charset="0"/>
              </a:rPr>
              <a:t>», για το ομώνυμο προπτυχιακό μάθημά της Ιατρικής Σχολής </a:t>
            </a:r>
            <a:r>
              <a:rPr lang="en-US" altLang="el-GR" sz="2400" b="1" dirty="0">
                <a:latin typeface="Calibri" panose="020F0502020204030204" pitchFamily="34" charset="0"/>
                <a:cs typeface="Calibri" panose="020F0502020204030204" pitchFamily="34" charset="0"/>
              </a:rPr>
              <a:t> </a:t>
            </a:r>
          </a:p>
          <a:p>
            <a:pPr>
              <a:lnSpc>
                <a:spcPct val="150000"/>
              </a:lnSpc>
            </a:pPr>
            <a:r>
              <a:rPr lang="el-GR" altLang="el-GR" sz="2400" b="1" dirty="0">
                <a:latin typeface="Calibri" panose="020F0502020204030204" pitchFamily="34" charset="0"/>
                <a:cs typeface="Calibri" panose="020F0502020204030204" pitchFamily="34" charset="0"/>
              </a:rPr>
              <a:t>Πρόγραμμα «Πρόληψη στην χρήση αλκοόλ σε εφήβους» </a:t>
            </a:r>
            <a:r>
              <a:rPr lang="el-GR" altLang="el-GR" sz="2400" dirty="0">
                <a:latin typeface="Calibri" panose="020F0502020204030204" pitchFamily="34" charset="0"/>
                <a:cs typeface="Calibri" panose="020F0502020204030204" pitchFamily="34" charset="0"/>
              </a:rPr>
              <a:t>(</a:t>
            </a:r>
            <a:r>
              <a:rPr lang="el-GR" altLang="el-GR" sz="2400" dirty="0" err="1">
                <a:latin typeface="Calibri" panose="020F0502020204030204" pitchFamily="34" charset="0"/>
                <a:cs typeface="Calibri" panose="020F0502020204030204" pitchFamily="34" charset="0"/>
              </a:rPr>
              <a:t>Αρ.Πρωτ</a:t>
            </a:r>
            <a:r>
              <a:rPr lang="el-GR" altLang="el-GR" sz="2400" dirty="0">
                <a:latin typeface="Calibri" panose="020F0502020204030204" pitchFamily="34" charset="0"/>
                <a:cs typeface="Calibri" panose="020F0502020204030204" pitchFamily="34" charset="0"/>
              </a:rPr>
              <a:t>. 125794/Γ7 8/11/2011) Δευτεροβάθμια Εκπαίδευση</a:t>
            </a:r>
            <a:r>
              <a:rPr lang="en-US" altLang="el-GR" sz="2400" dirty="0">
                <a:latin typeface="Calibri" panose="020F0502020204030204" pitchFamily="34" charset="0"/>
                <a:cs typeface="Calibri" panose="020F0502020204030204" pitchFamily="34" charset="0"/>
              </a:rPr>
              <a:t> </a:t>
            </a:r>
            <a:r>
              <a:rPr lang="en-US" altLang="el-GR" sz="2400" dirty="0" err="1">
                <a:latin typeface="Calibri" panose="020F0502020204030204" pitchFamily="34" charset="0"/>
                <a:cs typeface="Calibri" panose="020F0502020204030204" pitchFamily="34" charset="0"/>
              </a:rPr>
              <a:t>Νομού</a:t>
            </a:r>
            <a:r>
              <a:rPr lang="en-US" altLang="el-GR" sz="2400" dirty="0">
                <a:latin typeface="Calibri" panose="020F0502020204030204" pitchFamily="34" charset="0"/>
                <a:cs typeface="Calibri" panose="020F0502020204030204" pitchFamily="34" charset="0"/>
              </a:rPr>
              <a:t> </a:t>
            </a:r>
            <a:r>
              <a:rPr lang="en-US" altLang="el-GR" sz="2400" dirty="0" err="1">
                <a:latin typeface="Calibri" panose="020F0502020204030204" pitchFamily="34" charset="0"/>
                <a:cs typeface="Calibri" panose="020F0502020204030204" pitchFamily="34" charset="0"/>
              </a:rPr>
              <a:t>Ηρ</a:t>
            </a:r>
            <a:r>
              <a:rPr lang="en-US" altLang="el-GR" sz="2400" dirty="0">
                <a:latin typeface="Calibri" panose="020F0502020204030204" pitchFamily="34" charset="0"/>
                <a:cs typeface="Calibri" panose="020F0502020204030204" pitchFamily="34" charset="0"/>
              </a:rPr>
              <a:t>ακλείου</a:t>
            </a:r>
            <a:endParaRPr lang="el-GR" altLang="el-GR" sz="2400" dirty="0">
              <a:latin typeface="Calibri" panose="020F0502020204030204" pitchFamily="34" charset="0"/>
              <a:cs typeface="Calibri" panose="020F0502020204030204" pitchFamily="34" charset="0"/>
            </a:endParaRPr>
          </a:p>
          <a:p>
            <a:pPr>
              <a:lnSpc>
                <a:spcPct val="150000"/>
              </a:lnSpc>
            </a:pPr>
            <a:r>
              <a:rPr lang="el-GR" altLang="el-GR" sz="2400" b="1" dirty="0">
                <a:latin typeface="Calibri" panose="020F0502020204030204" pitchFamily="34" charset="0"/>
                <a:cs typeface="Calibri" panose="020F0502020204030204" pitchFamily="34" charset="0"/>
              </a:rPr>
              <a:t>Εκπαιδευτικά Σεμινάρια &amp; Επιστημονικές Ημερίδες</a:t>
            </a:r>
          </a:p>
          <a:p>
            <a:pPr>
              <a:lnSpc>
                <a:spcPct val="150000"/>
              </a:lnSpc>
            </a:pPr>
            <a:r>
              <a:rPr lang="el-GR" altLang="el-GR" sz="2400" b="1" dirty="0">
                <a:latin typeface="Calibri" panose="020F0502020204030204" pitchFamily="34" charset="0"/>
                <a:cs typeface="Calibri" panose="020F0502020204030204" pitchFamily="34" charset="0"/>
              </a:rPr>
              <a:t>Διοργάνωση κάθε χρόνο της Εβδομάδας Πρόληψης Αλκοόλ από το 2005</a:t>
            </a:r>
          </a:p>
          <a:p>
            <a:pPr marL="514350" indent="-514350"/>
            <a:endParaRPr lang="el-GR" altLang="el-GR" sz="2400" b="1" dirty="0">
              <a:latin typeface="Calibri" panose="020F0502020204030204" pitchFamily="34" charset="0"/>
              <a:cs typeface="Calibri" panose="020F0502020204030204" pitchFamily="34" charset="0"/>
            </a:endParaRPr>
          </a:p>
        </p:txBody>
      </p:sp>
      <p:pic>
        <p:nvPicPr>
          <p:cNvPr id="31748" name="Picture 37">
            <a:extLst>
              <a:ext uri="{FF2B5EF4-FFF2-40B4-BE49-F238E27FC236}">
                <a16:creationId xmlns:a16="http://schemas.microsoft.com/office/drawing/2014/main" id="{4DE7929B-2471-4FB2-BFE8-54EF64EB12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116046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0">
            <a:extLst>
              <a:ext uri="{FF2B5EF4-FFF2-40B4-BE49-F238E27FC236}">
                <a16:creationId xmlns:a16="http://schemas.microsoft.com/office/drawing/2014/main" id="{CDE8FAF5-0D79-436C-A548-F79073860D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2150" y="1"/>
            <a:ext cx="108585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4E8C3F0-B2DB-47D4-B0BD-03925E675B6F}"/>
              </a:ext>
            </a:extLst>
          </p:cNvPr>
          <p:cNvSpPr>
            <a:spLocks noGrp="1" noChangeArrowheads="1"/>
          </p:cNvSpPr>
          <p:nvPr>
            <p:ph type="title"/>
          </p:nvPr>
        </p:nvSpPr>
        <p:spPr>
          <a:xfrm>
            <a:off x="2231136" y="155067"/>
            <a:ext cx="7729728" cy="1029209"/>
          </a:xfrm>
        </p:spPr>
        <p:txBody>
          <a:bodyPr>
            <a:noAutofit/>
          </a:bodyPr>
          <a:lstStyle/>
          <a:p>
            <a:r>
              <a:rPr lang="el-GR" altLang="el-GR" sz="2400" dirty="0">
                <a:latin typeface="Calibri" panose="020F0502020204030204" pitchFamily="34" charset="0"/>
                <a:cs typeface="Calibri" panose="020F0502020204030204" pitchFamily="34" charset="0"/>
              </a:rPr>
              <a:t> </a:t>
            </a:r>
            <a:r>
              <a:rPr lang="el-GR" altLang="el-GR" sz="2400" dirty="0" err="1">
                <a:latin typeface="Calibri" panose="020F0502020204030204" pitchFamily="34" charset="0"/>
                <a:cs typeface="Calibri" panose="020F0502020204030204" pitchFamily="34" charset="0"/>
              </a:rPr>
              <a:t>Εφηβοι</a:t>
            </a:r>
            <a:r>
              <a:rPr lang="el-GR" altLang="el-GR" sz="2400" dirty="0">
                <a:latin typeface="Calibri" panose="020F0502020204030204" pitchFamily="34" charset="0"/>
                <a:cs typeface="Calibri" panose="020F0502020204030204" pitchFamily="34" charset="0"/>
              </a:rPr>
              <a:t> και </a:t>
            </a:r>
            <a:r>
              <a:rPr lang="el-GR" altLang="el-GR" sz="2400" dirty="0" err="1">
                <a:latin typeface="Calibri" panose="020F0502020204030204" pitchFamily="34" charset="0"/>
                <a:cs typeface="Calibri" panose="020F0502020204030204" pitchFamily="34" charset="0"/>
              </a:rPr>
              <a:t>ΑλκοΟλ</a:t>
            </a:r>
            <a:r>
              <a:rPr lang="el-GR" altLang="el-GR" sz="2400" dirty="0">
                <a:latin typeface="Calibri" panose="020F0502020204030204" pitchFamily="34" charset="0"/>
                <a:cs typeface="Calibri" panose="020F0502020204030204" pitchFamily="34" charset="0"/>
              </a:rPr>
              <a:t>. </a:t>
            </a:r>
            <a:br>
              <a:rPr lang="el-GR" altLang="el-GR" sz="2400" dirty="0">
                <a:latin typeface="Calibri" panose="020F0502020204030204" pitchFamily="34" charset="0"/>
                <a:cs typeface="Calibri" panose="020F0502020204030204" pitchFamily="34" charset="0"/>
              </a:rPr>
            </a:br>
            <a:r>
              <a:rPr lang="el-GR" altLang="el-GR" sz="2400" dirty="0" err="1">
                <a:latin typeface="Calibri" panose="020F0502020204030204" pitchFamily="34" charset="0"/>
                <a:cs typeface="Calibri" panose="020F0502020204030204" pitchFamily="34" charset="0"/>
              </a:rPr>
              <a:t>ΕκπαΙδευση</a:t>
            </a:r>
            <a:r>
              <a:rPr lang="el-GR" altLang="el-GR" sz="2400" dirty="0">
                <a:latin typeface="Calibri" panose="020F0502020204030204" pitchFamily="34" charset="0"/>
                <a:cs typeface="Calibri" panose="020F0502020204030204" pitchFamily="34" charset="0"/>
              </a:rPr>
              <a:t> </a:t>
            </a:r>
            <a:r>
              <a:rPr lang="el-GR" altLang="el-GR" sz="2400" dirty="0" err="1">
                <a:latin typeface="Calibri" panose="020F0502020204030204" pitchFamily="34" charset="0"/>
                <a:cs typeface="Calibri" panose="020F0502020204030204" pitchFamily="34" charset="0"/>
              </a:rPr>
              <a:t>εκπαιδευτΩΝ</a:t>
            </a:r>
            <a:r>
              <a:rPr lang="el-GR" altLang="el-GR" sz="2400" dirty="0">
                <a:latin typeface="Calibri" panose="020F0502020204030204" pitchFamily="34" charset="0"/>
                <a:cs typeface="Calibri" panose="020F0502020204030204" pitchFamily="34" charset="0"/>
              </a:rPr>
              <a:t> </a:t>
            </a:r>
          </a:p>
        </p:txBody>
      </p:sp>
      <p:sp>
        <p:nvSpPr>
          <p:cNvPr id="36867" name="Rectangle 3">
            <a:extLst>
              <a:ext uri="{FF2B5EF4-FFF2-40B4-BE49-F238E27FC236}">
                <a16:creationId xmlns:a16="http://schemas.microsoft.com/office/drawing/2014/main" id="{F2F71F9E-2281-4A70-8CEF-1A193263D471}"/>
              </a:ext>
            </a:extLst>
          </p:cNvPr>
          <p:cNvSpPr>
            <a:spLocks noGrp="1" noChangeArrowheads="1"/>
          </p:cNvSpPr>
          <p:nvPr>
            <p:ph type="body" idx="1"/>
          </p:nvPr>
        </p:nvSpPr>
        <p:spPr>
          <a:xfrm>
            <a:off x="1631950" y="1557338"/>
            <a:ext cx="9112249" cy="4525962"/>
          </a:xfrm>
        </p:spPr>
        <p:txBody>
          <a:bodyPr>
            <a:normAutofit/>
          </a:bodyPr>
          <a:lstStyle/>
          <a:p>
            <a:pPr marL="0" indent="0">
              <a:buNone/>
            </a:pPr>
            <a:r>
              <a:rPr lang="el-GR" altLang="el-GR" sz="2400" dirty="0">
                <a:latin typeface="Calibri" panose="020F0502020204030204" pitchFamily="34" charset="0"/>
                <a:cs typeface="Calibri" panose="020F0502020204030204" pitchFamily="34" charset="0"/>
              </a:rPr>
              <a:t>Δύο Εκπαιδευτικά Σεμινάρια 16 ωρών για 30 εκπαιδευτικούς Δευτεροβάθμιας, 15 Πρωτοβάθμιας συν 5 επιστήμονες Υγείας (Ιανουάριος και Φεβρουάριος 2016)</a:t>
            </a:r>
          </a:p>
          <a:p>
            <a:pPr marL="0" indent="0">
              <a:buNone/>
            </a:pPr>
            <a:r>
              <a:rPr lang="el-GR" altLang="el-GR" sz="2000" dirty="0">
                <a:latin typeface="Calibri" panose="020F0502020204030204" pitchFamily="34" charset="0"/>
                <a:cs typeface="Calibri" panose="020F0502020204030204" pitchFamily="34" charset="0"/>
              </a:rPr>
              <a:t>  Με την υποστήριξη της Περιφέρειας Κρήτης </a:t>
            </a:r>
          </a:p>
        </p:txBody>
      </p:sp>
      <p:pic>
        <p:nvPicPr>
          <p:cNvPr id="36868" name="Picture 4" descr="20160211_172545">
            <a:extLst>
              <a:ext uri="{FF2B5EF4-FFF2-40B4-BE49-F238E27FC236}">
                <a16:creationId xmlns:a16="http://schemas.microsoft.com/office/drawing/2014/main" id="{19914009-D251-48DD-9904-21C2F2274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5087" y="3414713"/>
            <a:ext cx="3059112"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20160211_191614">
            <a:extLst>
              <a:ext uri="{FF2B5EF4-FFF2-40B4-BE49-F238E27FC236}">
                <a16:creationId xmlns:a16="http://schemas.microsoft.com/office/drawing/2014/main" id="{4FFE3E20-AA24-4F6F-947B-4877E3BD5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3441701"/>
            <a:ext cx="3024188"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IMG_0072[1]">
            <a:extLst>
              <a:ext uri="{FF2B5EF4-FFF2-40B4-BE49-F238E27FC236}">
                <a16:creationId xmlns:a16="http://schemas.microsoft.com/office/drawing/2014/main" id="{76BAB025-2C6F-4023-BB49-20BCF720DB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275"/>
          <a:stretch>
            <a:fillRect/>
          </a:stretch>
        </p:blipFill>
        <p:spPr bwMode="auto">
          <a:xfrm>
            <a:off x="5080000" y="3293269"/>
            <a:ext cx="20320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95770A2-7517-4543-84EF-D85906EF643B}"/>
              </a:ext>
            </a:extLst>
          </p:cNvPr>
          <p:cNvSpPr>
            <a:spLocks noGrp="1" noChangeArrowheads="1"/>
          </p:cNvSpPr>
          <p:nvPr>
            <p:ph type="title"/>
          </p:nvPr>
        </p:nvSpPr>
        <p:spPr>
          <a:xfrm>
            <a:off x="2231136" y="231267"/>
            <a:ext cx="7729728" cy="997458"/>
          </a:xfrm>
        </p:spPr>
        <p:txBody>
          <a:bodyPr>
            <a:normAutofit fontScale="90000"/>
          </a:bodyPr>
          <a:lstStyle/>
          <a:p>
            <a:r>
              <a:rPr lang="el-GR" altLang="el-GR" sz="2400" b="1" dirty="0">
                <a:solidFill>
                  <a:srgbClr val="224B50"/>
                </a:solidFill>
              </a:rPr>
              <a:t>Η ΔΙΚΤΥΩΣΗ ΣΤΗΝ ΠΡΟΛΗΨΗ</a:t>
            </a:r>
            <a:br>
              <a:rPr lang="el-GR" altLang="el-GR" sz="2400" b="1" dirty="0">
                <a:solidFill>
                  <a:srgbClr val="224B50"/>
                </a:solidFill>
              </a:rPr>
            </a:br>
            <a:r>
              <a:rPr lang="en-US" altLang="el-GR" sz="2400" b="1" dirty="0">
                <a:solidFill>
                  <a:srgbClr val="224B50"/>
                </a:solidFill>
              </a:rPr>
              <a:t>Εβ</a:t>
            </a:r>
            <a:r>
              <a:rPr lang="en-US" altLang="el-GR" sz="2400" b="1" dirty="0" err="1">
                <a:solidFill>
                  <a:srgbClr val="224B50"/>
                </a:solidFill>
              </a:rPr>
              <a:t>δομ</a:t>
            </a:r>
            <a:r>
              <a:rPr lang="el-GR" altLang="el-GR" sz="2400" b="1" dirty="0">
                <a:solidFill>
                  <a:srgbClr val="224B50"/>
                </a:solidFill>
              </a:rPr>
              <a:t>Α</a:t>
            </a:r>
            <a:r>
              <a:rPr lang="en-US" altLang="el-GR" sz="2400" b="1" dirty="0">
                <a:solidFill>
                  <a:srgbClr val="224B50"/>
                </a:solidFill>
              </a:rPr>
              <a:t>δα </a:t>
            </a:r>
            <a:r>
              <a:rPr lang="en-US" altLang="el-GR" sz="2400" b="1" dirty="0" err="1">
                <a:solidFill>
                  <a:srgbClr val="224B50"/>
                </a:solidFill>
              </a:rPr>
              <a:t>Πρ</a:t>
            </a:r>
            <a:r>
              <a:rPr lang="el-GR" altLang="el-GR" sz="2400" b="1" dirty="0">
                <a:solidFill>
                  <a:srgbClr val="224B50"/>
                </a:solidFill>
              </a:rPr>
              <a:t>Ο</a:t>
            </a:r>
            <a:r>
              <a:rPr lang="en-US" altLang="el-GR" sz="2400" b="1" dirty="0" err="1">
                <a:solidFill>
                  <a:srgbClr val="224B50"/>
                </a:solidFill>
              </a:rPr>
              <a:t>ληψης</a:t>
            </a:r>
            <a:r>
              <a:rPr lang="en-US" altLang="el-GR" sz="2400" b="1" dirty="0">
                <a:solidFill>
                  <a:srgbClr val="224B50"/>
                </a:solidFill>
              </a:rPr>
              <a:t> </a:t>
            </a:r>
            <a:r>
              <a:rPr lang="el-GR" altLang="el-GR" sz="2400" b="1" dirty="0" err="1">
                <a:solidFill>
                  <a:srgbClr val="224B50"/>
                </a:solidFill>
              </a:rPr>
              <a:t>ΑλκοΟλ</a:t>
            </a:r>
            <a:r>
              <a:rPr lang="en-US" altLang="el-GR" sz="2400" b="1" dirty="0">
                <a:solidFill>
                  <a:srgbClr val="224B50"/>
                </a:solidFill>
              </a:rPr>
              <a:t> </a:t>
            </a:r>
            <a:endParaRPr lang="el-GR" altLang="el-GR" sz="2400" b="1" dirty="0">
              <a:solidFill>
                <a:srgbClr val="224B50"/>
              </a:solidFill>
            </a:endParaRPr>
          </a:p>
        </p:txBody>
      </p:sp>
      <p:sp>
        <p:nvSpPr>
          <p:cNvPr id="37891" name="Rectangle 3">
            <a:extLst>
              <a:ext uri="{FF2B5EF4-FFF2-40B4-BE49-F238E27FC236}">
                <a16:creationId xmlns:a16="http://schemas.microsoft.com/office/drawing/2014/main" id="{07E65774-A9E9-4522-A170-D91B21F4F740}"/>
              </a:ext>
            </a:extLst>
          </p:cNvPr>
          <p:cNvSpPr>
            <a:spLocks noGrp="1" noChangeArrowheads="1"/>
          </p:cNvSpPr>
          <p:nvPr>
            <p:ph type="body" idx="1"/>
          </p:nvPr>
        </p:nvSpPr>
        <p:spPr>
          <a:xfrm>
            <a:off x="1085851" y="1600201"/>
            <a:ext cx="9915524" cy="4525963"/>
          </a:xfrm>
        </p:spPr>
        <p:txBody>
          <a:bodyPr>
            <a:normAutofit lnSpcReduction="10000"/>
          </a:bodyPr>
          <a:lstStyle/>
          <a:p>
            <a:pPr>
              <a:lnSpc>
                <a:spcPct val="90000"/>
              </a:lnSpc>
            </a:pPr>
            <a:r>
              <a:rPr lang="el-GR" altLang="el-GR" sz="2400" dirty="0"/>
              <a:t>Παρέμβαση πρόληψης για την ενημέρωση και ευαισθητοποίηση του γενικού πληθυσμού της πόλης του Ηρακλείου (αρχικά), με στόχο την μείωση των προβλημάτων που συνδέονται με το αλκοόλ. </a:t>
            </a:r>
          </a:p>
          <a:p>
            <a:pPr>
              <a:lnSpc>
                <a:spcPct val="90000"/>
              </a:lnSpc>
            </a:pPr>
            <a:endParaRPr lang="el-GR" altLang="el-GR" sz="2400" dirty="0"/>
          </a:p>
          <a:p>
            <a:pPr>
              <a:lnSpc>
                <a:spcPct val="90000"/>
              </a:lnSpc>
            </a:pPr>
            <a:r>
              <a:rPr lang="el-GR" altLang="el-GR" sz="2400" dirty="0"/>
              <a:t>Διοργανώνεται κάθε έτος ,από το 2005, από το σύλλογο «Η ΕΠΙΣΤΡΟΦΗ», τα ΚΟΠΑ Κρήτης και το Αλκοολογικό Ιατρείο του </a:t>
            </a:r>
            <a:r>
              <a:rPr lang="el-GR" altLang="el-GR" sz="2400" dirty="0" err="1"/>
              <a:t>ΠαΓΝΗ</a:t>
            </a:r>
            <a:r>
              <a:rPr lang="el-GR" altLang="el-GR" sz="2400" dirty="0"/>
              <a:t> και υποστηρίζεται από το Δήμο  Ηρακλείου, την Περιφέρεια Κρήτης και την 7η Υγειονομική Περιφέρεια</a:t>
            </a:r>
          </a:p>
          <a:p>
            <a:pPr>
              <a:lnSpc>
                <a:spcPct val="90000"/>
              </a:lnSpc>
            </a:pPr>
            <a:endParaRPr lang="el-GR" altLang="el-GR" sz="2400" dirty="0"/>
          </a:p>
          <a:p>
            <a:pPr>
              <a:lnSpc>
                <a:spcPct val="90000"/>
              </a:lnSpc>
            </a:pPr>
            <a:r>
              <a:rPr lang="el-GR" altLang="el-GR" sz="2400" dirty="0"/>
              <a:t>Από το 2011 επεκτάθηκε με δράσεις και στον νομό Ρεθύμνου. Οργανώθηκαν σποραδικές δράσεις στον νομό Χανίων και χωριά του νομού Ηρακλείου.</a:t>
            </a:r>
          </a:p>
          <a:p>
            <a:pPr>
              <a:lnSpc>
                <a:spcPct val="90000"/>
              </a:lnSpc>
            </a:pPr>
            <a:endParaRPr lang="el-GR" altLang="el-G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2">
            <a:extLst>
              <a:ext uri="{FF2B5EF4-FFF2-40B4-BE49-F238E27FC236}">
                <a16:creationId xmlns:a16="http://schemas.microsoft.com/office/drawing/2014/main" id="{4B74E453-769A-4FA8-893A-52AF8D3DD370}"/>
              </a:ext>
            </a:extLst>
          </p:cNvPr>
          <p:cNvSpPr>
            <a:spLocks noGrp="1"/>
          </p:cNvSpPr>
          <p:nvPr>
            <p:ph type="title" idx="4294967295"/>
          </p:nvPr>
        </p:nvSpPr>
        <p:spPr>
          <a:xfrm>
            <a:off x="2231136" y="118790"/>
            <a:ext cx="7729728" cy="1188720"/>
          </a:xfrm>
        </p:spPr>
        <p:txBody>
          <a:bodyPr>
            <a:normAutofit/>
          </a:bodyPr>
          <a:lstStyle/>
          <a:p>
            <a:pPr eaLnBrk="1" hangingPunct="1"/>
            <a:r>
              <a:rPr lang="en-US" altLang="el-GR" sz="2400" b="1" dirty="0">
                <a:solidFill>
                  <a:srgbClr val="224B50"/>
                </a:solidFill>
              </a:rPr>
              <a:t>Ε</a:t>
            </a:r>
            <a:r>
              <a:rPr lang="el-GR" altLang="el-GR" sz="2400" b="1" dirty="0" err="1">
                <a:solidFill>
                  <a:srgbClr val="224B50"/>
                </a:solidFill>
              </a:rPr>
              <a:t>βδομαδα</a:t>
            </a:r>
            <a:r>
              <a:rPr lang="el-GR" altLang="el-GR" sz="2400" b="1" dirty="0">
                <a:solidFill>
                  <a:srgbClr val="224B50"/>
                </a:solidFill>
              </a:rPr>
              <a:t> </a:t>
            </a:r>
            <a:r>
              <a:rPr lang="en-US" altLang="el-GR" sz="2400" b="1" dirty="0" err="1">
                <a:solidFill>
                  <a:srgbClr val="224B50"/>
                </a:solidFill>
              </a:rPr>
              <a:t>Πρ</a:t>
            </a:r>
            <a:r>
              <a:rPr lang="el-GR" altLang="el-GR" sz="2400" b="1" dirty="0">
                <a:solidFill>
                  <a:srgbClr val="224B50"/>
                </a:solidFill>
              </a:rPr>
              <a:t>ο</a:t>
            </a:r>
            <a:r>
              <a:rPr lang="en-US" altLang="el-GR" sz="2400" b="1" dirty="0" err="1">
                <a:solidFill>
                  <a:srgbClr val="224B50"/>
                </a:solidFill>
              </a:rPr>
              <a:t>ληψης</a:t>
            </a:r>
            <a:r>
              <a:rPr lang="en-US" altLang="el-GR" sz="2400" b="1" dirty="0">
                <a:solidFill>
                  <a:srgbClr val="224B50"/>
                </a:solidFill>
              </a:rPr>
              <a:t> </a:t>
            </a:r>
            <a:r>
              <a:rPr lang="el-GR" altLang="el-GR" sz="2400" b="1" dirty="0" err="1">
                <a:solidFill>
                  <a:srgbClr val="224B50"/>
                </a:solidFill>
              </a:rPr>
              <a:t>Αλκοολ</a:t>
            </a:r>
            <a:br>
              <a:rPr lang="el-GR" altLang="el-GR" sz="2400" b="1" dirty="0">
                <a:solidFill>
                  <a:srgbClr val="224B50"/>
                </a:solidFill>
              </a:rPr>
            </a:br>
            <a:r>
              <a:rPr lang="el-GR" altLang="el-GR" sz="2400" b="1" dirty="0" err="1">
                <a:solidFill>
                  <a:srgbClr val="224B50"/>
                </a:solidFill>
              </a:rPr>
              <a:t>Θεματα</a:t>
            </a:r>
            <a:r>
              <a:rPr lang="el-GR" altLang="el-GR" sz="2400" b="1" dirty="0">
                <a:solidFill>
                  <a:srgbClr val="224B50"/>
                </a:solidFill>
              </a:rPr>
              <a:t> και </a:t>
            </a:r>
            <a:r>
              <a:rPr lang="el-GR" altLang="el-GR" sz="2400" b="1" dirty="0" err="1">
                <a:solidFill>
                  <a:srgbClr val="224B50"/>
                </a:solidFill>
              </a:rPr>
              <a:t>δρασεισ</a:t>
            </a:r>
            <a:r>
              <a:rPr lang="en-US" altLang="el-GR" sz="2400" b="1" dirty="0">
                <a:solidFill>
                  <a:srgbClr val="224B50"/>
                </a:solidFill>
              </a:rPr>
              <a:t> </a:t>
            </a:r>
            <a:endParaRPr lang="en-US" altLang="el-GR" sz="2400" b="1" dirty="0"/>
          </a:p>
        </p:txBody>
      </p:sp>
      <p:sp>
        <p:nvSpPr>
          <p:cNvPr id="38915" name="Text Box 43">
            <a:extLst>
              <a:ext uri="{FF2B5EF4-FFF2-40B4-BE49-F238E27FC236}">
                <a16:creationId xmlns:a16="http://schemas.microsoft.com/office/drawing/2014/main" id="{CA6769AA-8B4B-486B-A428-EFDB125A5304}"/>
              </a:ext>
            </a:extLst>
          </p:cNvPr>
          <p:cNvSpPr>
            <a:spLocks noGrp="1"/>
          </p:cNvSpPr>
          <p:nvPr>
            <p:ph type="body" idx="4294967295"/>
          </p:nvPr>
        </p:nvSpPr>
        <p:spPr>
          <a:xfrm>
            <a:off x="1720850" y="1296811"/>
            <a:ext cx="8947150" cy="5319714"/>
          </a:xfrm>
        </p:spPr>
        <p:txBody>
          <a:bodyPr>
            <a:noAutofit/>
          </a:bodyPr>
          <a:lstStyle/>
          <a:p>
            <a:pPr eaLnBrk="1" hangingPunct="1">
              <a:lnSpc>
                <a:spcPct val="120000"/>
              </a:lnSpc>
            </a:pPr>
            <a:r>
              <a:rPr lang="en-US" altLang="el-GR" sz="1600" b="1" dirty="0">
                <a:latin typeface="Calibri" panose="020F0502020204030204" pitchFamily="34" charset="0"/>
                <a:cs typeface="Calibri" panose="020F0502020204030204" pitchFamily="34" charset="0"/>
              </a:rPr>
              <a:t>2005  </a:t>
            </a:r>
            <a:r>
              <a:rPr lang="en-US" altLang="el-GR" sz="1600" b="1" i="1" dirty="0">
                <a:latin typeface="Calibri" panose="020F0502020204030204" pitchFamily="34" charset="0"/>
                <a:cs typeface="Calibri" panose="020F0502020204030204" pitchFamily="34" charset="0"/>
              </a:rPr>
              <a:t>«</a:t>
            </a:r>
            <a:r>
              <a:rPr lang="el-GR" altLang="el-GR" sz="1600" b="1" i="1" dirty="0">
                <a:latin typeface="Calibri" panose="020F0502020204030204" pitchFamily="34" charset="0"/>
                <a:cs typeface="Calibri" panose="020F0502020204030204" pitchFamily="34" charset="0"/>
              </a:rPr>
              <a:t>Μάθε για να έχεις επιλογή</a:t>
            </a:r>
            <a:r>
              <a:rPr lang="en-US" altLang="el-GR" sz="1600" b="1" i="1" dirty="0">
                <a:latin typeface="Calibri" panose="020F0502020204030204" pitchFamily="34" charset="0"/>
                <a:cs typeface="Calibri" panose="020F0502020204030204" pitchFamily="34" charset="0"/>
              </a:rPr>
              <a:t>»</a:t>
            </a:r>
          </a:p>
          <a:p>
            <a:pPr eaLnBrk="1" hangingPunct="1">
              <a:lnSpc>
                <a:spcPct val="120000"/>
              </a:lnSpc>
            </a:pPr>
            <a:r>
              <a:rPr lang="en-US" altLang="el-GR" sz="1600" b="1" dirty="0">
                <a:latin typeface="Calibri" panose="020F0502020204030204" pitchFamily="34" charset="0"/>
                <a:cs typeface="Calibri" panose="020F0502020204030204" pitchFamily="34" charset="0"/>
              </a:rPr>
              <a:t>2006  </a:t>
            </a:r>
            <a:r>
              <a:rPr lang="en-US" altLang="el-GR" sz="1600" b="1" i="1" dirty="0">
                <a:latin typeface="Calibri" panose="020F0502020204030204" pitchFamily="34" charset="0"/>
                <a:cs typeface="Calibri" panose="020F0502020204030204" pitchFamily="34" charset="0"/>
              </a:rPr>
              <a:t>«</a:t>
            </a:r>
            <a:r>
              <a:rPr lang="el-GR" altLang="el-GR" sz="1600" b="1" i="1" dirty="0">
                <a:latin typeface="Calibri" panose="020F0502020204030204" pitchFamily="34" charset="0"/>
                <a:cs typeface="Calibri" panose="020F0502020204030204" pitchFamily="34" charset="0"/>
              </a:rPr>
              <a:t>Μ</a:t>
            </a:r>
            <a:r>
              <a:rPr lang="en-US" altLang="el-GR" sz="1600" b="1" i="1" dirty="0" err="1">
                <a:latin typeface="Calibri" panose="020F0502020204030204" pitchFamily="34" charset="0"/>
                <a:cs typeface="Calibri" panose="020F0502020204030204" pitchFamily="34" charset="0"/>
              </a:rPr>
              <a:t>άθε</a:t>
            </a:r>
            <a:r>
              <a:rPr lang="en-US" altLang="el-GR" sz="1600" b="1" i="1" dirty="0">
                <a:latin typeface="Calibri" panose="020F0502020204030204" pitchFamily="34" charset="0"/>
                <a:cs typeface="Calibri" panose="020F0502020204030204" pitchFamily="34" charset="0"/>
              </a:rPr>
              <a:t> </a:t>
            </a:r>
            <a:r>
              <a:rPr lang="en-US" altLang="el-GR" sz="1600" b="1" i="1" dirty="0" err="1">
                <a:latin typeface="Calibri" panose="020F0502020204030204" pitchFamily="34" charset="0"/>
                <a:cs typeface="Calibri" panose="020F0502020204030204" pitchFamily="34" charset="0"/>
              </a:rPr>
              <a:t>γι</a:t>
            </a:r>
            <a:r>
              <a:rPr lang="en-US" altLang="el-GR" sz="1600" b="1" i="1" dirty="0">
                <a:latin typeface="Calibri" panose="020F0502020204030204" pitchFamily="34" charset="0"/>
                <a:cs typeface="Calibri" panose="020F0502020204030204" pitchFamily="34" charset="0"/>
              </a:rPr>
              <a:t>α το αλκοόλ»</a:t>
            </a:r>
          </a:p>
          <a:p>
            <a:pPr eaLnBrk="1" hangingPunct="1">
              <a:lnSpc>
                <a:spcPct val="120000"/>
              </a:lnSpc>
            </a:pPr>
            <a:r>
              <a:rPr lang="en-US" altLang="el-GR" sz="1600" b="1" dirty="0">
                <a:latin typeface="Calibri" panose="020F0502020204030204" pitchFamily="34" charset="0"/>
                <a:cs typeface="Calibri" panose="020F0502020204030204" pitchFamily="34" charset="0"/>
              </a:rPr>
              <a:t>2007  </a:t>
            </a:r>
            <a:r>
              <a:rPr lang="en-US" altLang="el-GR" sz="1600" b="1" i="1" dirty="0">
                <a:latin typeface="Calibri" panose="020F0502020204030204" pitchFamily="34" charset="0"/>
                <a:cs typeface="Calibri" panose="020F0502020204030204" pitchFamily="34" charset="0"/>
              </a:rPr>
              <a:t>«</a:t>
            </a:r>
            <a:r>
              <a:rPr lang="el-GR" altLang="el-GR" sz="1600" b="1" i="1" dirty="0">
                <a:latin typeface="Calibri" panose="020F0502020204030204" pitchFamily="34" charset="0"/>
                <a:cs typeface="Calibri" panose="020F0502020204030204" pitchFamily="34" charset="0"/>
              </a:rPr>
              <a:t>Όσο </a:t>
            </a:r>
            <a:r>
              <a:rPr lang="en-US" altLang="el-GR" sz="1600" b="1" i="1" dirty="0" err="1">
                <a:latin typeface="Calibri" panose="020F0502020204030204" pitchFamily="34" charset="0"/>
                <a:cs typeface="Calibri" panose="020F0502020204030204" pitchFamily="34" charset="0"/>
              </a:rPr>
              <a:t>λιγότερο</a:t>
            </a:r>
            <a:r>
              <a:rPr lang="en-US" altLang="el-GR" sz="1600" b="1" i="1" dirty="0">
                <a:latin typeface="Calibri" panose="020F0502020204030204" pitchFamily="34" charset="0"/>
                <a:cs typeface="Calibri" panose="020F0502020204030204" pitchFamily="34" charset="0"/>
              </a:rPr>
              <a:t> </a:t>
            </a:r>
            <a:r>
              <a:rPr lang="el-GR" altLang="el-GR" sz="1600" b="1" i="1" dirty="0">
                <a:latin typeface="Calibri" panose="020F0502020204030204" pitchFamily="34" charset="0"/>
                <a:cs typeface="Calibri" panose="020F0502020204030204" pitchFamily="34" charset="0"/>
              </a:rPr>
              <a:t>τόσο </a:t>
            </a:r>
            <a:r>
              <a:rPr lang="en-US" altLang="el-GR" sz="1600" b="1" i="1" dirty="0">
                <a:latin typeface="Calibri" panose="020F0502020204030204" pitchFamily="34" charset="0"/>
                <a:cs typeface="Calibri" panose="020F0502020204030204" pitchFamily="34" charset="0"/>
              </a:rPr>
              <a:t>κα</a:t>
            </a:r>
            <a:r>
              <a:rPr lang="en-US" altLang="el-GR" sz="1600" b="1" i="1" dirty="0" err="1">
                <a:latin typeface="Calibri" panose="020F0502020204030204" pitchFamily="34" charset="0"/>
                <a:cs typeface="Calibri" panose="020F0502020204030204" pitchFamily="34" charset="0"/>
              </a:rPr>
              <a:t>λύτερ</a:t>
            </a:r>
            <a:r>
              <a:rPr lang="en-US" altLang="el-GR" sz="1600" b="1" i="1" dirty="0">
                <a:latin typeface="Calibri" panose="020F0502020204030204" pitchFamily="34" charset="0"/>
                <a:cs typeface="Calibri" panose="020F0502020204030204" pitchFamily="34" charset="0"/>
              </a:rPr>
              <a:t>α»</a:t>
            </a:r>
          </a:p>
          <a:p>
            <a:pPr eaLnBrk="1" hangingPunct="1">
              <a:lnSpc>
                <a:spcPct val="120000"/>
              </a:lnSpc>
            </a:pPr>
            <a:r>
              <a:rPr lang="en-US" altLang="el-GR" sz="1600" b="1" dirty="0">
                <a:latin typeface="Calibri" panose="020F0502020204030204" pitchFamily="34" charset="0"/>
                <a:cs typeface="Calibri" panose="020F0502020204030204" pitchFamily="34" charset="0"/>
              </a:rPr>
              <a:t>2008  </a:t>
            </a:r>
            <a:r>
              <a:rPr lang="en-US" altLang="el-GR" sz="1600" b="1" i="1" dirty="0">
                <a:latin typeface="Calibri" panose="020F0502020204030204" pitchFamily="34" charset="0"/>
                <a:cs typeface="Calibri" panose="020F0502020204030204" pitchFamily="34" charset="0"/>
              </a:rPr>
              <a:t>«</a:t>
            </a:r>
            <a:r>
              <a:rPr lang="el-GR" altLang="el-GR" sz="1600" b="1" i="1" dirty="0">
                <a:latin typeface="Calibri" panose="020F0502020204030204" pitchFamily="34" charset="0"/>
                <a:cs typeface="Calibri" panose="020F0502020204030204" pitchFamily="34" charset="0"/>
              </a:rPr>
              <a:t>Μ</a:t>
            </a:r>
            <a:r>
              <a:rPr lang="en-US" altLang="el-GR" sz="1600" b="1" i="1" dirty="0" err="1">
                <a:latin typeface="Calibri" panose="020F0502020204030204" pitchFamily="34" charset="0"/>
                <a:cs typeface="Calibri" panose="020F0502020204030204" pitchFamily="34" charset="0"/>
              </a:rPr>
              <a:t>έτρ</a:t>
            </a:r>
            <a:r>
              <a:rPr lang="en-US" altLang="el-GR" sz="1600" b="1" i="1" dirty="0">
                <a:latin typeface="Calibri" panose="020F0502020204030204" pitchFamily="34" charset="0"/>
                <a:cs typeface="Calibri" panose="020F0502020204030204" pitchFamily="34" charset="0"/>
              </a:rPr>
              <a:t>α τα ποτήρια γιατί τα ποτήρια μετράνε»</a:t>
            </a:r>
            <a:r>
              <a:rPr lang="el-GR" altLang="el-GR" sz="1600" b="1" i="1" dirty="0">
                <a:latin typeface="Calibri" panose="020F0502020204030204" pitchFamily="34" charset="0"/>
                <a:cs typeface="Calibri" panose="020F0502020204030204" pitchFamily="34" charset="0"/>
              </a:rPr>
              <a:t> </a:t>
            </a:r>
            <a:endParaRPr lang="en-US" altLang="el-GR" sz="1600" b="1" i="1" dirty="0">
              <a:latin typeface="Calibri" panose="020F0502020204030204" pitchFamily="34" charset="0"/>
              <a:cs typeface="Calibri" panose="020F0502020204030204" pitchFamily="34" charset="0"/>
            </a:endParaRPr>
          </a:p>
          <a:p>
            <a:pPr eaLnBrk="1" hangingPunct="1">
              <a:lnSpc>
                <a:spcPct val="120000"/>
              </a:lnSpc>
            </a:pPr>
            <a:r>
              <a:rPr lang="en-US" altLang="el-GR" sz="1600" b="1" dirty="0">
                <a:latin typeface="Calibri" panose="020F0502020204030204" pitchFamily="34" charset="0"/>
                <a:cs typeface="Calibri" panose="020F0502020204030204" pitchFamily="34" charset="0"/>
              </a:rPr>
              <a:t>2009 </a:t>
            </a:r>
            <a:r>
              <a:rPr lang="el-GR" altLang="el-GR" sz="1600" b="1" i="1" dirty="0">
                <a:latin typeface="Calibri" panose="020F0502020204030204" pitchFamily="34" charset="0"/>
                <a:cs typeface="Calibri" panose="020F0502020204030204" pitchFamily="34" charset="0"/>
              </a:rPr>
              <a:t> «Χορέψτε μαζί μας. Διασκέδαση χωρίς αλκοόλ»</a:t>
            </a:r>
            <a:endParaRPr lang="en-US" altLang="el-GR" sz="1600" b="1" i="1" dirty="0">
              <a:latin typeface="Calibri" panose="020F0502020204030204" pitchFamily="34" charset="0"/>
              <a:cs typeface="Calibri" panose="020F0502020204030204" pitchFamily="34" charset="0"/>
            </a:endParaRPr>
          </a:p>
          <a:p>
            <a:pPr eaLnBrk="1" hangingPunct="1">
              <a:lnSpc>
                <a:spcPct val="120000"/>
              </a:lnSpc>
            </a:pPr>
            <a:r>
              <a:rPr lang="en-US" altLang="el-GR" sz="1600" b="1" i="1" dirty="0">
                <a:latin typeface="Calibri" panose="020F0502020204030204" pitchFamily="34" charset="0"/>
                <a:cs typeface="Calibri" panose="020F0502020204030204" pitchFamily="34" charset="0"/>
              </a:rPr>
              <a:t>2010 </a:t>
            </a:r>
            <a:r>
              <a:rPr lang="el-GR" altLang="el-GR" sz="1600" b="1" i="1" dirty="0">
                <a:latin typeface="Calibri" panose="020F0502020204030204" pitchFamily="34" charset="0"/>
                <a:cs typeface="Calibri" panose="020F0502020204030204" pitchFamily="34" charset="0"/>
              </a:rPr>
              <a:t>«Συγχαρητήρια</a:t>
            </a:r>
            <a:r>
              <a:rPr lang="en-US" altLang="el-GR" sz="1600" b="1" i="1" dirty="0">
                <a:latin typeface="Calibri" panose="020F0502020204030204" pitchFamily="34" charset="0"/>
                <a:cs typeface="Calibri" panose="020F0502020204030204" pitchFamily="34" charset="0"/>
              </a:rPr>
              <a:t>,</a:t>
            </a:r>
            <a:r>
              <a:rPr lang="el-GR" altLang="el-GR" sz="1600" b="1" i="1" dirty="0">
                <a:latin typeface="Calibri" panose="020F0502020204030204" pitchFamily="34" charset="0"/>
                <a:cs typeface="Calibri" panose="020F0502020204030204" pitchFamily="34" charset="0"/>
              </a:rPr>
              <a:t> καινούργιο αμάξι σε μία νύχτα!!»</a:t>
            </a:r>
            <a:endParaRPr lang="en-US" altLang="el-GR" sz="1600" b="1" i="1" dirty="0">
              <a:latin typeface="Calibri" panose="020F0502020204030204" pitchFamily="34" charset="0"/>
              <a:cs typeface="Calibri" panose="020F0502020204030204" pitchFamily="34" charset="0"/>
            </a:endParaRPr>
          </a:p>
          <a:p>
            <a:pPr eaLnBrk="1" hangingPunct="1">
              <a:lnSpc>
                <a:spcPct val="120000"/>
              </a:lnSpc>
            </a:pPr>
            <a:r>
              <a:rPr lang="en-US" altLang="el-GR" sz="1600" b="1" i="1" dirty="0">
                <a:latin typeface="Calibri" panose="020F0502020204030204" pitchFamily="34" charset="0"/>
                <a:cs typeface="Calibri" panose="020F0502020204030204" pitchFamily="34" charset="0"/>
              </a:rPr>
              <a:t>2011 «</a:t>
            </a:r>
            <a:r>
              <a:rPr lang="el-GR" altLang="el-GR" sz="1600" b="1" i="1" dirty="0">
                <a:latin typeface="Calibri" panose="020F0502020204030204" pitchFamily="34" charset="0"/>
                <a:cs typeface="Calibri" panose="020F0502020204030204" pitchFamily="34" charset="0"/>
              </a:rPr>
              <a:t>Λ</a:t>
            </a:r>
            <a:r>
              <a:rPr lang="en-US" altLang="el-GR" sz="1600" b="1" i="1" dirty="0" err="1">
                <a:latin typeface="Calibri" panose="020F0502020204030204" pitchFamily="34" charset="0"/>
                <a:cs typeface="Calibri" panose="020F0502020204030204" pitchFamily="34" charset="0"/>
              </a:rPr>
              <a:t>ιγότερο</a:t>
            </a:r>
            <a:r>
              <a:rPr lang="en-US" altLang="el-GR" sz="1600" b="1" i="1" dirty="0">
                <a:latin typeface="Calibri" panose="020F0502020204030204" pitchFamily="34" charset="0"/>
                <a:cs typeface="Calibri" panose="020F0502020204030204" pitchFamily="34" charset="0"/>
              </a:rPr>
              <a:t> </a:t>
            </a:r>
            <a:r>
              <a:rPr lang="en-US" altLang="el-GR" sz="1600" b="1" i="1" dirty="0" err="1">
                <a:latin typeface="Calibri" panose="020F0502020204030204" pitchFamily="34" charset="0"/>
                <a:cs typeface="Calibri" panose="020F0502020204030204" pitchFamily="34" charset="0"/>
              </a:rPr>
              <a:t>είν</a:t>
            </a:r>
            <a:r>
              <a:rPr lang="en-US" altLang="el-GR" sz="1600" b="1" i="1" dirty="0">
                <a:latin typeface="Calibri" panose="020F0502020204030204" pitchFamily="34" charset="0"/>
                <a:cs typeface="Calibri" panose="020F0502020204030204" pitchFamily="34" charset="0"/>
              </a:rPr>
              <a:t>αι καλύτερα"</a:t>
            </a:r>
          </a:p>
          <a:p>
            <a:pPr eaLnBrk="1" hangingPunct="1">
              <a:lnSpc>
                <a:spcPct val="120000"/>
              </a:lnSpc>
            </a:pPr>
            <a:r>
              <a:rPr lang="en-US" altLang="el-GR" sz="1600" b="1" i="1" dirty="0">
                <a:latin typeface="Calibri" panose="020F0502020204030204" pitchFamily="34" charset="0"/>
                <a:cs typeface="Calibri" panose="020F0502020204030204" pitchFamily="34" charset="0"/>
              </a:rPr>
              <a:t>2012 «</a:t>
            </a:r>
            <a:r>
              <a:rPr lang="en-US" altLang="el-GR" sz="1600" b="1" i="1" dirty="0" err="1">
                <a:latin typeface="Calibri" panose="020F0502020204030204" pitchFamily="34" charset="0"/>
                <a:cs typeface="Calibri" panose="020F0502020204030204" pitchFamily="34" charset="0"/>
              </a:rPr>
              <a:t>Αλκοόλ</a:t>
            </a:r>
            <a:r>
              <a:rPr lang="el-GR" altLang="el-GR" sz="1600" b="1" i="1" dirty="0">
                <a:latin typeface="Calibri" panose="020F0502020204030204" pitchFamily="34" charset="0"/>
                <a:cs typeface="Calibri" panose="020F0502020204030204" pitchFamily="34" charset="0"/>
              </a:rPr>
              <a:t>;</a:t>
            </a:r>
            <a:r>
              <a:rPr lang="en-US" altLang="el-GR" sz="1600" b="1" i="1" dirty="0">
                <a:latin typeface="Calibri" panose="020F0502020204030204" pitchFamily="34" charset="0"/>
                <a:cs typeface="Calibri" panose="020F0502020204030204" pitchFamily="34" charset="0"/>
              </a:rPr>
              <a:t> </a:t>
            </a:r>
            <a:r>
              <a:rPr lang="en-US" altLang="el-GR" sz="1600" b="1" i="1" dirty="0" err="1">
                <a:latin typeface="Calibri" panose="020F0502020204030204" pitchFamily="34" charset="0"/>
                <a:cs typeface="Calibri" panose="020F0502020204030204" pitchFamily="34" charset="0"/>
              </a:rPr>
              <a:t>Όχι</a:t>
            </a:r>
            <a:r>
              <a:rPr lang="el-GR" altLang="el-GR" sz="1600" b="1" i="1" dirty="0">
                <a:latin typeface="Calibri" panose="020F0502020204030204" pitchFamily="34" charset="0"/>
                <a:cs typeface="Calibri" panose="020F0502020204030204" pitchFamily="34" charset="0"/>
              </a:rPr>
              <a:t>,</a:t>
            </a:r>
            <a:r>
              <a:rPr lang="en-US" altLang="el-GR" sz="1600" b="1" i="1" dirty="0">
                <a:latin typeface="Calibri" panose="020F0502020204030204" pitchFamily="34" charset="0"/>
                <a:cs typeface="Calibri" panose="020F0502020204030204" pitchFamily="34" charset="0"/>
              </a:rPr>
              <a:t> απ</a:t>
            </a:r>
            <a:r>
              <a:rPr lang="en-US" altLang="el-GR" sz="1600" b="1" i="1" dirty="0" err="1">
                <a:latin typeface="Calibri" panose="020F0502020204030204" pitchFamily="34" charset="0"/>
                <a:cs typeface="Calibri" panose="020F0502020204030204" pitchFamily="34" charset="0"/>
              </a:rPr>
              <a:t>όψε</a:t>
            </a:r>
            <a:r>
              <a:rPr lang="en-US" altLang="el-GR" sz="1600" b="1" i="1" dirty="0">
                <a:latin typeface="Calibri" panose="020F0502020204030204" pitchFamily="34" charset="0"/>
                <a:cs typeface="Calibri" panose="020F0502020204030204" pitchFamily="34" charset="0"/>
              </a:rPr>
              <a:t> </a:t>
            </a:r>
            <a:r>
              <a:rPr lang="en-US" altLang="el-GR" sz="1600" b="1" i="1" dirty="0" err="1">
                <a:latin typeface="Calibri" panose="020F0502020204030204" pitchFamily="34" charset="0"/>
                <a:cs typeface="Calibri" panose="020F0502020204030204" pitchFamily="34" charset="0"/>
              </a:rPr>
              <a:t>οδηγώ</a:t>
            </a:r>
            <a:r>
              <a:rPr lang="en-US" altLang="el-GR" sz="1600" b="1" i="1" dirty="0">
                <a:latin typeface="Calibri" panose="020F0502020204030204" pitchFamily="34" charset="0"/>
                <a:cs typeface="Calibri" panose="020F0502020204030204" pitchFamily="34" charset="0"/>
              </a:rPr>
              <a:t>»</a:t>
            </a:r>
          </a:p>
          <a:p>
            <a:pPr eaLnBrk="1" hangingPunct="1">
              <a:lnSpc>
                <a:spcPct val="120000"/>
              </a:lnSpc>
            </a:pPr>
            <a:r>
              <a:rPr lang="en-US" altLang="el-GR" sz="1600" b="1" i="1" dirty="0">
                <a:latin typeface="Calibri" panose="020F0502020204030204" pitchFamily="34" charset="0"/>
                <a:cs typeface="Calibri" panose="020F0502020204030204" pitchFamily="34" charset="0"/>
              </a:rPr>
              <a:t>2013 "</a:t>
            </a:r>
            <a:r>
              <a:rPr lang="en-US" altLang="el-GR" sz="1600" b="1" i="1" dirty="0" err="1">
                <a:latin typeface="Calibri" panose="020F0502020204030204" pitchFamily="34" charset="0"/>
                <a:cs typeface="Calibri" panose="020F0502020204030204" pitchFamily="34" charset="0"/>
              </a:rPr>
              <a:t>Αλκοόλ</a:t>
            </a:r>
            <a:r>
              <a:rPr lang="en-US" altLang="el-GR" sz="1600" b="1" i="1" dirty="0">
                <a:latin typeface="Calibri" panose="020F0502020204030204" pitchFamily="34" charset="0"/>
                <a:cs typeface="Calibri" panose="020F0502020204030204" pitchFamily="34" charset="0"/>
              </a:rPr>
              <a:t> και α</a:t>
            </a:r>
            <a:r>
              <a:rPr lang="en-US" altLang="el-GR" sz="1600" b="1" i="1" dirty="0" err="1">
                <a:latin typeface="Calibri" panose="020F0502020204030204" pitchFamily="34" charset="0"/>
                <a:cs typeface="Calibri" panose="020F0502020204030204" pitchFamily="34" charset="0"/>
              </a:rPr>
              <a:t>νθρώ</a:t>
            </a:r>
            <a:r>
              <a:rPr lang="en-US" altLang="el-GR" sz="1600" b="1" i="1" dirty="0">
                <a:latin typeface="Calibri" panose="020F0502020204030204" pitchFamily="34" charset="0"/>
                <a:cs typeface="Calibri" panose="020F0502020204030204" pitchFamily="34" charset="0"/>
              </a:rPr>
              <a:t>πινες σχέσεις. </a:t>
            </a:r>
            <a:r>
              <a:rPr lang="en-US" altLang="el-GR" sz="1600" b="1" i="1" dirty="0" err="1">
                <a:latin typeface="Calibri" panose="020F0502020204030204" pitchFamily="34" charset="0"/>
                <a:cs typeface="Calibri" panose="020F0502020204030204" pitchFamily="34" charset="0"/>
              </a:rPr>
              <a:t>Μι</a:t>
            </a:r>
            <a:r>
              <a:rPr lang="en-US" altLang="el-GR" sz="1600" b="1" i="1" dirty="0">
                <a:latin typeface="Calibri" panose="020F0502020204030204" pitchFamily="34" charset="0"/>
                <a:cs typeface="Calibri" panose="020F0502020204030204" pitchFamily="34" charset="0"/>
              </a:rPr>
              <a:t>α ισορροπία στις αποχρώσεις του γκρί"</a:t>
            </a:r>
          </a:p>
          <a:p>
            <a:pPr eaLnBrk="1" hangingPunct="1">
              <a:lnSpc>
                <a:spcPct val="120000"/>
              </a:lnSpc>
            </a:pPr>
            <a:r>
              <a:rPr lang="en-US" altLang="el-GR" sz="1600" b="1" i="1" dirty="0">
                <a:latin typeface="Calibri" panose="020F0502020204030204" pitchFamily="34" charset="0"/>
                <a:cs typeface="Calibri" panose="020F0502020204030204" pitchFamily="34" charset="0"/>
              </a:rPr>
              <a:t>2014 "</a:t>
            </a:r>
            <a:r>
              <a:rPr lang="el-GR" altLang="el-GR" sz="1600" b="1" i="1" dirty="0">
                <a:latin typeface="Calibri" panose="020F0502020204030204" pitchFamily="34" charset="0"/>
                <a:cs typeface="Calibri" panose="020F0502020204030204" pitchFamily="34" charset="0"/>
              </a:rPr>
              <a:t>Ο </a:t>
            </a:r>
            <a:r>
              <a:rPr lang="en-US" altLang="el-GR" sz="1600" b="1" i="1" dirty="0">
                <a:latin typeface="Calibri" panose="020F0502020204030204" pitchFamily="34" charset="0"/>
                <a:cs typeface="Calibri" panose="020F0502020204030204" pitchFamily="34" charset="0"/>
              </a:rPr>
              <a:t>εα</a:t>
            </a:r>
            <a:r>
              <a:rPr lang="en-US" altLang="el-GR" sz="1600" b="1" i="1" dirty="0" err="1">
                <a:latin typeface="Calibri" panose="020F0502020204030204" pitchFamily="34" charset="0"/>
                <a:cs typeface="Calibri" panose="020F0502020204030204" pitchFamily="34" charset="0"/>
              </a:rPr>
              <a:t>υτός</a:t>
            </a:r>
            <a:r>
              <a:rPr lang="en-US" altLang="el-GR" sz="1600" b="1" i="1" dirty="0">
                <a:latin typeface="Calibri" panose="020F0502020204030204" pitchFamily="34" charset="0"/>
                <a:cs typeface="Calibri" panose="020F0502020204030204" pitchFamily="34" charset="0"/>
              </a:rPr>
              <a:t> </a:t>
            </a:r>
            <a:r>
              <a:rPr lang="en-US" altLang="el-GR" sz="1600" b="1" i="1" dirty="0" err="1">
                <a:latin typeface="Calibri" panose="020F0502020204030204" pitchFamily="34" charset="0"/>
                <a:cs typeface="Calibri" panose="020F0502020204030204" pitchFamily="34" charset="0"/>
              </a:rPr>
              <a:t>σου</a:t>
            </a:r>
            <a:r>
              <a:rPr lang="en-US" altLang="el-GR" sz="1600" b="1" i="1" dirty="0">
                <a:latin typeface="Calibri" panose="020F0502020204030204" pitchFamily="34" charset="0"/>
                <a:cs typeface="Calibri" panose="020F0502020204030204" pitchFamily="34" charset="0"/>
              </a:rPr>
              <a:t> και η επ</a:t>
            </a:r>
            <a:r>
              <a:rPr lang="en-US" altLang="el-GR" sz="1600" b="1" i="1" dirty="0" err="1">
                <a:latin typeface="Calibri" panose="020F0502020204030204" pitchFamily="34" charset="0"/>
                <a:cs typeface="Calibri" panose="020F0502020204030204" pitchFamily="34" charset="0"/>
              </a:rPr>
              <a:t>ιλογή</a:t>
            </a:r>
            <a:r>
              <a:rPr lang="en-US" altLang="el-GR" sz="1600" b="1" i="1" dirty="0">
                <a:latin typeface="Calibri" panose="020F0502020204030204" pitchFamily="34" charset="0"/>
                <a:cs typeface="Calibri" panose="020F0502020204030204" pitchFamily="34" charset="0"/>
              </a:rPr>
              <a:t> </a:t>
            </a:r>
            <a:r>
              <a:rPr lang="en-US" altLang="el-GR" sz="1600" b="1" i="1" dirty="0" err="1">
                <a:latin typeface="Calibri" panose="020F0502020204030204" pitchFamily="34" charset="0"/>
                <a:cs typeface="Calibri" panose="020F0502020204030204" pitchFamily="34" charset="0"/>
              </a:rPr>
              <a:t>σου</a:t>
            </a:r>
            <a:r>
              <a:rPr lang="en-US" altLang="el-GR" sz="1600" b="1" i="1" dirty="0">
                <a:latin typeface="Calibri" panose="020F0502020204030204" pitchFamily="34" charset="0"/>
                <a:cs typeface="Calibri" panose="020F0502020204030204" pitchFamily="34" charset="0"/>
              </a:rPr>
              <a:t>, τα </a:t>
            </a:r>
            <a:r>
              <a:rPr lang="en-US" altLang="el-GR" sz="1600" b="1" i="1" dirty="0" err="1">
                <a:latin typeface="Calibri" panose="020F0502020204030204" pitchFamily="34" charset="0"/>
                <a:cs typeface="Calibri" panose="020F0502020204030204" pitchFamily="34" charset="0"/>
              </a:rPr>
              <a:t>κλειδιά</a:t>
            </a:r>
            <a:r>
              <a:rPr lang="en-US" altLang="el-GR" sz="1600" b="1" i="1" dirty="0">
                <a:latin typeface="Calibri" panose="020F0502020204030204" pitchFamily="34" charset="0"/>
                <a:cs typeface="Calibri" panose="020F0502020204030204" pitchFamily="34" charset="0"/>
              </a:rPr>
              <a:t> </a:t>
            </a:r>
            <a:r>
              <a:rPr lang="en-US" altLang="el-GR" sz="1600" b="1" i="1" dirty="0" err="1">
                <a:latin typeface="Calibri" panose="020F0502020204030204" pitchFamily="34" charset="0"/>
                <a:cs typeface="Calibri" panose="020F0502020204030204" pitchFamily="34" charset="0"/>
              </a:rPr>
              <a:t>γι</a:t>
            </a:r>
            <a:r>
              <a:rPr lang="en-US" altLang="el-GR" sz="1600" b="1" i="1" dirty="0">
                <a:latin typeface="Calibri" panose="020F0502020204030204" pitchFamily="34" charset="0"/>
                <a:cs typeface="Calibri" panose="020F0502020204030204" pitchFamily="34" charset="0"/>
              </a:rPr>
              <a:t>α τη ζωή σου«</a:t>
            </a:r>
            <a:endParaRPr lang="el-GR" altLang="el-GR" sz="1600" b="1" i="1" dirty="0">
              <a:latin typeface="Calibri" panose="020F0502020204030204" pitchFamily="34" charset="0"/>
              <a:cs typeface="Calibri" panose="020F0502020204030204" pitchFamily="34" charset="0"/>
            </a:endParaRPr>
          </a:p>
          <a:p>
            <a:pPr eaLnBrk="1" hangingPunct="1">
              <a:lnSpc>
                <a:spcPct val="120000"/>
              </a:lnSpc>
            </a:pPr>
            <a:r>
              <a:rPr lang="el-GR" altLang="el-GR" sz="1600" b="1" i="1" dirty="0">
                <a:latin typeface="Calibri" panose="020F0502020204030204" pitchFamily="34" charset="0"/>
                <a:cs typeface="Calibri" panose="020F0502020204030204" pitchFamily="34" charset="0"/>
              </a:rPr>
              <a:t>2015 «Αλκοόλ και οικογένεια. Όσο Λιγότερο τόσο Καλύτερα»</a:t>
            </a:r>
          </a:p>
          <a:p>
            <a:pPr eaLnBrk="1" hangingPunct="1">
              <a:lnSpc>
                <a:spcPct val="120000"/>
              </a:lnSpc>
            </a:pPr>
            <a:r>
              <a:rPr lang="el-GR" altLang="el-GR" sz="1600" b="1" i="1" dirty="0">
                <a:latin typeface="Calibri" panose="020F0502020204030204" pitchFamily="34" charset="0"/>
                <a:cs typeface="Calibri" panose="020F0502020204030204" pitchFamily="34" charset="0"/>
              </a:rPr>
              <a:t>2016 «Αξίες-Λογοτεχνία-Τέχνη…Φρένο στο αλκοόλ»</a:t>
            </a:r>
          </a:p>
          <a:p>
            <a:pPr eaLnBrk="1" hangingPunct="1">
              <a:lnSpc>
                <a:spcPct val="120000"/>
              </a:lnSpc>
            </a:pPr>
            <a:r>
              <a:rPr lang="el-GR" altLang="el-GR" sz="1600" b="1" i="1" dirty="0">
                <a:latin typeface="Calibri" panose="020F0502020204030204" pitchFamily="34" charset="0"/>
                <a:cs typeface="Calibri" panose="020F0502020204030204" pitchFamily="34" charset="0"/>
              </a:rPr>
              <a:t>2023 «Λιγότερο είναι καλύτερα»</a:t>
            </a:r>
          </a:p>
          <a:p>
            <a:pPr eaLnBrk="1" hangingPunct="1">
              <a:lnSpc>
                <a:spcPct val="120000"/>
              </a:lnSpc>
            </a:pPr>
            <a:endParaRPr lang="en-US" altLang="el-GR" sz="1600" b="1" i="1" dirty="0">
              <a:latin typeface="Calibri" panose="020F0502020204030204" pitchFamily="34" charset="0"/>
              <a:cs typeface="Calibri" panose="020F0502020204030204" pitchFamily="34" charset="0"/>
            </a:endParaRPr>
          </a:p>
        </p:txBody>
      </p:sp>
      <p:sp>
        <p:nvSpPr>
          <p:cNvPr id="38916" name="Text Box 5">
            <a:extLst>
              <a:ext uri="{FF2B5EF4-FFF2-40B4-BE49-F238E27FC236}">
                <a16:creationId xmlns:a16="http://schemas.microsoft.com/office/drawing/2014/main" id="{D48DEDFB-01C1-4A9F-927C-20F8B2B0A99B}"/>
              </a:ext>
            </a:extLst>
          </p:cNvPr>
          <p:cNvSpPr txBox="1">
            <a:spLocks noChangeArrowheads="1"/>
          </p:cNvSpPr>
          <p:nvPr/>
        </p:nvSpPr>
        <p:spPr bwMode="auto">
          <a:xfrm>
            <a:off x="4656139" y="6165850"/>
            <a:ext cx="2879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l-GR" altLang="el-GR" sz="1200">
              <a:solidFill>
                <a:schemeClr val="accent2"/>
              </a:solidFill>
              <a:latin typeface="Arial" panose="020B0604020202020204" pitchFamily="34" charset="0"/>
            </a:endParaRPr>
          </a:p>
          <a:p>
            <a:pPr eaLnBrk="1" hangingPunct="1">
              <a:spcBef>
                <a:spcPct val="50000"/>
              </a:spcBef>
            </a:pPr>
            <a:endParaRPr lang="el-GR" altLang="el-GR" sz="1200">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xara_007">
            <a:extLst>
              <a:ext uri="{FF2B5EF4-FFF2-40B4-BE49-F238E27FC236}">
                <a16:creationId xmlns:a16="http://schemas.microsoft.com/office/drawing/2014/main" id="{0AACDF8D-C602-4904-AC73-C887DF2EC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906"/>
          <a:stretch>
            <a:fillRect/>
          </a:stretch>
        </p:blipFill>
        <p:spPr bwMode="auto">
          <a:xfrm>
            <a:off x="1524001" y="115889"/>
            <a:ext cx="4068763"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0016">
            <a:extLst>
              <a:ext uri="{FF2B5EF4-FFF2-40B4-BE49-F238E27FC236}">
                <a16:creationId xmlns:a16="http://schemas.microsoft.com/office/drawing/2014/main" id="{3CD9C1A4-1EE1-4A15-A93B-11791228F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6" y="115889"/>
            <a:ext cx="49307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xara_018">
            <a:extLst>
              <a:ext uri="{FF2B5EF4-FFF2-40B4-BE49-F238E27FC236}">
                <a16:creationId xmlns:a16="http://schemas.microsoft.com/office/drawing/2014/main" id="{8F05F953-6D58-4788-9E80-8914A1AD5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84539"/>
            <a:ext cx="4859338"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xara_046">
            <a:extLst>
              <a:ext uri="{FF2B5EF4-FFF2-40B4-BE49-F238E27FC236}">
                <a16:creationId xmlns:a16="http://schemas.microsoft.com/office/drawing/2014/main" id="{C12F2567-FCB1-429A-AB20-93E86298E9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438" y="3357563"/>
            <a:ext cx="4373562"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6">
            <a:extLst>
              <a:ext uri="{FF2B5EF4-FFF2-40B4-BE49-F238E27FC236}">
                <a16:creationId xmlns:a16="http://schemas.microsoft.com/office/drawing/2014/main" id="{07D0D538-9B14-4679-B8B6-66E896B6953A}"/>
              </a:ext>
            </a:extLst>
          </p:cNvPr>
          <p:cNvSpPr txBox="1">
            <a:spLocks noChangeArrowheads="1"/>
          </p:cNvSpPr>
          <p:nvPr/>
        </p:nvSpPr>
        <p:spPr bwMode="auto">
          <a:xfrm>
            <a:off x="4727576" y="6400800"/>
            <a:ext cx="5400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200">
                <a:solidFill>
                  <a:schemeClr val="accent2"/>
                </a:solidFill>
                <a:latin typeface="Arial" panose="020B0604020202020204" pitchFamily="34" charset="0"/>
              </a:rPr>
              <a:t>Σεμινάριο προς εκπαιδευτικούς                                                                       ¨Η ΕΠΙΣΤΡΟΦΗ¨ 2/2/2015</a:t>
            </a:r>
          </a:p>
          <a:p>
            <a:pPr eaLnBrk="1" hangingPunct="1"/>
            <a:endParaRPr lang="el-GR" altLang="el-GR" sz="1200">
              <a:solidFill>
                <a:schemeClr val="accent2"/>
              </a:solidFill>
              <a:latin typeface="Arial" panose="020B0604020202020204" pitchFamily="34" charset="0"/>
            </a:endParaRPr>
          </a:p>
          <a:p>
            <a:pPr eaLnBrk="1" hangingPunct="1">
              <a:spcBef>
                <a:spcPct val="50000"/>
              </a:spcBef>
            </a:pPr>
            <a:endParaRPr lang="el-GR" altLang="el-GR" sz="120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a:extLst>
              <a:ext uri="{FF2B5EF4-FFF2-40B4-BE49-F238E27FC236}">
                <a16:creationId xmlns:a16="http://schemas.microsoft.com/office/drawing/2014/main" id="{9B51789A-3C2A-4B4B-8E16-AEBAF9371D78}"/>
              </a:ext>
            </a:extLst>
          </p:cNvPr>
          <p:cNvSpPr>
            <a:spLocks noGrp="1"/>
          </p:cNvSpPr>
          <p:nvPr>
            <p:ph type="title"/>
          </p:nvPr>
        </p:nvSpPr>
        <p:spPr/>
        <p:txBody>
          <a:bodyPr>
            <a:normAutofit fontScale="90000"/>
          </a:bodyPr>
          <a:lstStyle/>
          <a:p>
            <a:pPr defTabSz="457200"/>
            <a:br>
              <a:rPr lang="el-GR" altLang="el-GR" sz="2000" b="1">
                <a:solidFill>
                  <a:srgbClr val="3366CC"/>
                </a:solidFill>
                <a:latin typeface="Calibri" panose="020F0502020204030204" pitchFamily="34" charset="0"/>
                <a:ea typeface="ＭＳ Ｐゴシック" panose="020B0600070205080204" pitchFamily="34" charset="-128"/>
              </a:rPr>
            </a:br>
            <a:br>
              <a:rPr lang="el-GR" altLang="el-GR" sz="2000" b="1">
                <a:solidFill>
                  <a:srgbClr val="3366CC"/>
                </a:solidFill>
                <a:latin typeface="Calibri" panose="020F0502020204030204" pitchFamily="34" charset="0"/>
                <a:ea typeface="ＭＳ Ｐゴシック" panose="020B0600070205080204" pitchFamily="34" charset="-128"/>
              </a:rPr>
            </a:br>
            <a:br>
              <a:rPr lang="el-GR" altLang="el-GR" sz="2000" b="1">
                <a:solidFill>
                  <a:srgbClr val="3366CC"/>
                </a:solidFill>
                <a:latin typeface="Calibri" panose="020F0502020204030204" pitchFamily="34" charset="0"/>
                <a:ea typeface="ＭＳ Ｐゴシック" panose="020B0600070205080204" pitchFamily="34" charset="-128"/>
              </a:rPr>
            </a:br>
            <a:br>
              <a:rPr lang="el-GR" altLang="el-GR" sz="2400">
                <a:solidFill>
                  <a:schemeClr val="tx1"/>
                </a:solidFill>
                <a:latin typeface="Calibri" panose="020F0502020204030204" pitchFamily="34" charset="0"/>
                <a:ea typeface="ＭＳ Ｐゴシック" panose="020B0600070205080204" pitchFamily="34" charset="-128"/>
              </a:rPr>
            </a:br>
            <a:br>
              <a:rPr lang="el-GR" altLang="el-GR" sz="2000">
                <a:solidFill>
                  <a:schemeClr val="tx1"/>
                </a:solidFill>
                <a:latin typeface="Calibri" panose="020F0502020204030204" pitchFamily="34" charset="0"/>
                <a:ea typeface="ＭＳ Ｐゴシック" panose="020B0600070205080204" pitchFamily="34" charset="-128"/>
              </a:rPr>
            </a:br>
            <a:endParaRPr lang="el-GR" altLang="el-GR" sz="2000"/>
          </a:p>
        </p:txBody>
      </p:sp>
      <p:sp>
        <p:nvSpPr>
          <p:cNvPr id="44035" name="Rectangle 2">
            <a:extLst>
              <a:ext uri="{FF2B5EF4-FFF2-40B4-BE49-F238E27FC236}">
                <a16:creationId xmlns:a16="http://schemas.microsoft.com/office/drawing/2014/main" id="{1EB976DE-588F-4786-9A5D-7FB88CB45ABA}"/>
              </a:ext>
            </a:extLst>
          </p:cNvPr>
          <p:cNvSpPr>
            <a:spLocks noChangeArrowheads="1"/>
          </p:cNvSpPr>
          <p:nvPr/>
        </p:nvSpPr>
        <p:spPr bwMode="auto">
          <a:xfrm>
            <a:off x="152400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l-GR" altLang="el-GR"/>
          </a:p>
        </p:txBody>
      </p:sp>
      <p:sp>
        <p:nvSpPr>
          <p:cNvPr id="44036" name="Rectangle 3">
            <a:extLst>
              <a:ext uri="{FF2B5EF4-FFF2-40B4-BE49-F238E27FC236}">
                <a16:creationId xmlns:a16="http://schemas.microsoft.com/office/drawing/2014/main" id="{8EB94779-E33E-490D-9FBB-88A4F6E67BE7}"/>
              </a:ext>
            </a:extLst>
          </p:cNvPr>
          <p:cNvSpPr>
            <a:spLocks noChangeArrowheads="1"/>
          </p:cNvSpPr>
          <p:nvPr/>
        </p:nvSpPr>
        <p:spPr bwMode="auto">
          <a:xfrm>
            <a:off x="-1044575" y="318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l-GR" altLang="el-GR"/>
          </a:p>
        </p:txBody>
      </p:sp>
      <p:sp>
        <p:nvSpPr>
          <p:cNvPr id="44037" name="7 - Ορθογώνιο">
            <a:extLst>
              <a:ext uri="{FF2B5EF4-FFF2-40B4-BE49-F238E27FC236}">
                <a16:creationId xmlns:a16="http://schemas.microsoft.com/office/drawing/2014/main" id="{6574E242-289F-4435-A08E-EC0382B2EDEB}"/>
              </a:ext>
            </a:extLst>
          </p:cNvPr>
          <p:cNvSpPr>
            <a:spLocks noChangeArrowheads="1"/>
          </p:cNvSpPr>
          <p:nvPr/>
        </p:nvSpPr>
        <p:spPr bwMode="auto">
          <a:xfrm>
            <a:off x="3648075" y="27813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600" b="1">
                <a:solidFill>
                  <a:srgbClr val="3366CC"/>
                </a:solidFill>
                <a:latin typeface="VAG-HandWritten"/>
                <a:cs typeface="Times New Roman" panose="02020603050405020304" pitchFamily="18" charset="0"/>
              </a:rPr>
              <a:t>                 </a:t>
            </a:r>
          </a:p>
          <a:p>
            <a:pPr eaLnBrk="1" hangingPunct="1"/>
            <a:endParaRPr lang="el-GR" altLang="el-GR" sz="1600" b="1">
              <a:solidFill>
                <a:srgbClr val="3366CC"/>
              </a:solidFill>
              <a:latin typeface="VAG-HandWritten"/>
              <a:cs typeface="Times New Roman" panose="02020603050405020304" pitchFamily="18" charset="0"/>
            </a:endParaRPr>
          </a:p>
          <a:p>
            <a:pPr eaLnBrk="1" hangingPunct="1"/>
            <a:endParaRPr lang="el-GR" altLang="el-GR" sz="1600" b="1">
              <a:solidFill>
                <a:srgbClr val="3366CC"/>
              </a:solidFill>
              <a:latin typeface="VAG-HandWritten"/>
              <a:cs typeface="Times New Roman" panose="02020603050405020304" pitchFamily="18" charset="0"/>
            </a:endParaRPr>
          </a:p>
          <a:p>
            <a:pPr eaLnBrk="1" hangingPunct="1"/>
            <a:endParaRPr lang="el-GR" altLang="el-GR" sz="1600" b="1">
              <a:solidFill>
                <a:srgbClr val="3366CC"/>
              </a:solidFill>
              <a:latin typeface="VAG-HandWritten"/>
              <a:cs typeface="Times New Roman" panose="02020603050405020304" pitchFamily="18" charset="0"/>
            </a:endParaRPr>
          </a:p>
          <a:p>
            <a:pPr eaLnBrk="1" hangingPunct="1"/>
            <a:endParaRPr lang="el-GR" altLang="el-GR" sz="1600" b="1">
              <a:solidFill>
                <a:srgbClr val="3366CC"/>
              </a:solidFill>
              <a:latin typeface="VAG-HandWritten"/>
              <a:cs typeface="Times New Roman" panose="02020603050405020304" pitchFamily="18" charset="0"/>
            </a:endParaRPr>
          </a:p>
          <a:p>
            <a:pPr eaLnBrk="1" hangingPunct="1"/>
            <a:endParaRPr lang="el-GR" altLang="el-GR" sz="1600" b="1">
              <a:solidFill>
                <a:srgbClr val="3366CC"/>
              </a:solidFill>
              <a:latin typeface="VAG-HandWritten"/>
              <a:cs typeface="Times New Roman" panose="02020603050405020304" pitchFamily="18" charset="0"/>
            </a:endParaRPr>
          </a:p>
          <a:p>
            <a:pPr eaLnBrk="1" hangingPunct="1"/>
            <a:endParaRPr lang="el-GR" altLang="el-GR" sz="1600" b="1">
              <a:solidFill>
                <a:srgbClr val="3366CC"/>
              </a:solidFill>
              <a:latin typeface="VAG-HandWritten"/>
              <a:cs typeface="Times New Roman" panose="02020603050405020304" pitchFamily="18" charset="0"/>
            </a:endParaRPr>
          </a:p>
        </p:txBody>
      </p:sp>
      <p:pic>
        <p:nvPicPr>
          <p:cNvPr id="3" name="Εικόνα 2">
            <a:extLst>
              <a:ext uri="{FF2B5EF4-FFF2-40B4-BE49-F238E27FC236}">
                <a16:creationId xmlns:a16="http://schemas.microsoft.com/office/drawing/2014/main" id="{9A0E2E25-4A55-4BFD-AB59-0C9C8C99BA8C}"/>
              </a:ext>
            </a:extLst>
          </p:cNvPr>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B425288-3E83-489A-A40B-DF21C42DCD2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4392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A9159CB-765D-413E-9B78-4D237D23CD37}"/>
              </a:ext>
            </a:extLst>
          </p:cNvPr>
          <p:cNvSpPr>
            <a:spLocks noGrp="1"/>
          </p:cNvSpPr>
          <p:nvPr>
            <p:ph idx="1"/>
          </p:nvPr>
        </p:nvSpPr>
        <p:spPr>
          <a:xfrm>
            <a:off x="1142999" y="1876044"/>
            <a:ext cx="9744076" cy="4365932"/>
          </a:xfrm>
        </p:spPr>
        <p:txBody>
          <a:bodyPr>
            <a:noAutofit/>
          </a:bodyPr>
          <a:lstStyle/>
          <a:p>
            <a:r>
              <a:rPr lang="el-GR" sz="2800" dirty="0"/>
              <a:t>Κλαμπ οικογενειών με προβλήματα από το αλκοόλ</a:t>
            </a:r>
          </a:p>
          <a:p>
            <a:r>
              <a:rPr lang="el-GR" sz="2800" dirty="0"/>
              <a:t>Αλκοολογικό Ιατρείο</a:t>
            </a:r>
          </a:p>
          <a:p>
            <a:r>
              <a:rPr lang="el-GR" sz="2800" dirty="0"/>
              <a:t>Νοσοκομειακά Τμήματα (Ψυχιατρικά και Γαστρεντερολογικά)</a:t>
            </a:r>
          </a:p>
          <a:p>
            <a:r>
              <a:rPr lang="el-GR" sz="2800" dirty="0"/>
              <a:t>Κέντρα Υγείας στις Επαρχίες της Κρήτης</a:t>
            </a:r>
          </a:p>
          <a:p>
            <a:r>
              <a:rPr kumimoji="0" lang="el-GR" altLang="el-GR" sz="2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Εθελοντές από τα ΚΟΠΑ (αλκοολικοί σε αποχή και μέλη αλκοολικών οικογενειών) μαζί με εθελοντές – επαγγελματίες υγείας συμμετέχουν στην διεπιστημονική – μικτή θεραπευτική ομάδα του </a:t>
            </a:r>
            <a:r>
              <a:rPr kumimoji="0" lang="el-GR" altLang="el-GR" sz="28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Αλκοολογικού</a:t>
            </a:r>
            <a:r>
              <a:rPr kumimoji="0" lang="el-GR" altLang="el-GR" sz="2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Ιατρείο </a:t>
            </a:r>
            <a:r>
              <a:rPr kumimoji="0" lang="el-GR" altLang="el-GR" sz="28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ΠαΓΝΗ</a:t>
            </a:r>
            <a:r>
              <a:rPr kumimoji="0" lang="el-GR" altLang="el-GR" sz="2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(συστημική – οικογενειακή προσέγγιση)</a:t>
            </a:r>
          </a:p>
          <a:p>
            <a:endParaRPr lang="el-GR" sz="2800" dirty="0"/>
          </a:p>
          <a:p>
            <a:endParaRPr lang="el-GR" sz="2800" dirty="0"/>
          </a:p>
        </p:txBody>
      </p:sp>
      <p:pic>
        <p:nvPicPr>
          <p:cNvPr id="6" name="Εικόνα 5">
            <a:extLst>
              <a:ext uri="{FF2B5EF4-FFF2-40B4-BE49-F238E27FC236}">
                <a16:creationId xmlns:a16="http://schemas.microsoft.com/office/drawing/2014/main" id="{080A3DD9-367D-4D9D-869A-A2775312E4C2}"/>
              </a:ext>
            </a:extLst>
          </p:cNvPr>
          <p:cNvPicPr>
            <a:picLocks noChangeAspect="1"/>
          </p:cNvPicPr>
          <p:nvPr/>
        </p:nvPicPr>
        <p:blipFill>
          <a:blip r:embed="rId2"/>
          <a:stretch>
            <a:fillRect/>
          </a:stretch>
        </p:blipFill>
        <p:spPr>
          <a:xfrm>
            <a:off x="1999958" y="349324"/>
            <a:ext cx="7760881" cy="1225402"/>
          </a:xfrm>
          <a:prstGeom prst="rect">
            <a:avLst/>
          </a:prstGeom>
        </p:spPr>
      </p:pic>
    </p:spTree>
    <p:extLst>
      <p:ext uri="{BB962C8B-B14F-4D97-AF65-F5344CB8AC3E}">
        <p14:creationId xmlns:p14="http://schemas.microsoft.com/office/powerpoint/2010/main" val="125936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3A26CC-B451-4706-AA3B-180F552EDCEA}"/>
              </a:ext>
            </a:extLst>
          </p:cNvPr>
          <p:cNvSpPr>
            <a:spLocks noGrp="1"/>
          </p:cNvSpPr>
          <p:nvPr>
            <p:ph type="title"/>
          </p:nvPr>
        </p:nvSpPr>
        <p:spPr>
          <a:xfrm>
            <a:off x="2162174" y="822960"/>
            <a:ext cx="8220075" cy="986790"/>
          </a:xfrm>
        </p:spPr>
        <p:txBody>
          <a:bodyPr>
            <a:normAutofit fontScale="90000"/>
          </a:bodyPr>
          <a:lstStyle/>
          <a:p>
            <a:br>
              <a:rPr lang="el-GR" altLang="el-GR" b="1" dirty="0">
                <a:solidFill>
                  <a:schemeClr val="tx1"/>
                </a:solidFill>
                <a:latin typeface="Century Gothic" panose="020B0502020202020204" pitchFamily="34" charset="0"/>
                <a:sym typeface="Chalkboard"/>
              </a:rPr>
            </a:br>
            <a:br>
              <a:rPr lang="el-GR" altLang="el-GR" b="1" dirty="0">
                <a:solidFill>
                  <a:schemeClr val="tx1"/>
                </a:solidFill>
                <a:latin typeface="Century Gothic" panose="020B0502020202020204" pitchFamily="34" charset="0"/>
                <a:sym typeface="Chalkboard"/>
              </a:rPr>
            </a:br>
            <a:r>
              <a:rPr lang="el-GR" altLang="el-GR" b="1" dirty="0" err="1">
                <a:solidFill>
                  <a:schemeClr val="tx1"/>
                </a:solidFill>
                <a:latin typeface="Century Gothic" panose="020B0502020202020204" pitchFamily="34" charset="0"/>
                <a:sym typeface="Chalkboard"/>
              </a:rPr>
              <a:t>Δικτυο</a:t>
            </a:r>
            <a:r>
              <a:rPr lang="el-GR" altLang="el-GR" b="1" dirty="0">
                <a:solidFill>
                  <a:schemeClr val="tx1"/>
                </a:solidFill>
                <a:latin typeface="Century Gothic" panose="020B0502020202020204" pitchFamily="34" charset="0"/>
                <a:sym typeface="Chalkboard"/>
              </a:rPr>
              <a:t> ΑΛΚΟΟΛΟΓΙΑΣ ΚΡΗΤΗΣ</a:t>
            </a:r>
            <a:r>
              <a:rPr lang="el-GR" altLang="el-GR" b="1" dirty="0">
                <a:solidFill>
                  <a:srgbClr val="FFFFFF"/>
                </a:solidFill>
                <a:latin typeface="Century Gothic" panose="020B0502020202020204" pitchFamily="34" charset="0"/>
                <a:sym typeface="Chalkboard"/>
              </a:rPr>
              <a:t> Αλκοολογίας</a:t>
            </a:r>
            <a:br>
              <a:rPr lang="el-GR" altLang="el-GR" b="1" dirty="0">
                <a:solidFill>
                  <a:srgbClr val="FFFFFF"/>
                </a:solidFill>
                <a:latin typeface="Century Gothic" panose="020B0502020202020204" pitchFamily="34" charset="0"/>
                <a:sym typeface="Chalkboard"/>
              </a:rPr>
            </a:br>
            <a:endParaRPr lang="el-GR" dirty="0">
              <a:latin typeface="Century Gothic" panose="020B0502020202020204" pitchFamily="34" charset="0"/>
            </a:endParaRPr>
          </a:p>
        </p:txBody>
      </p:sp>
      <p:sp>
        <p:nvSpPr>
          <p:cNvPr id="3" name="Θέση περιεχομένου 2">
            <a:extLst>
              <a:ext uri="{FF2B5EF4-FFF2-40B4-BE49-F238E27FC236}">
                <a16:creationId xmlns:a16="http://schemas.microsoft.com/office/drawing/2014/main" id="{F1017AF5-2572-411D-9C5E-1B40FBFCE7EE}"/>
              </a:ext>
            </a:extLst>
          </p:cNvPr>
          <p:cNvSpPr>
            <a:spLocks noGrp="1"/>
          </p:cNvSpPr>
          <p:nvPr>
            <p:ph idx="1"/>
          </p:nvPr>
        </p:nvSpPr>
        <p:spPr>
          <a:xfrm>
            <a:off x="1209675" y="2253234"/>
            <a:ext cx="10125075" cy="3724656"/>
          </a:xfrm>
        </p:spPr>
        <p:txBody>
          <a:bodyPr>
            <a:noAutofit/>
          </a:bodyPr>
          <a:lstStyle/>
          <a:p>
            <a:pPr marL="0" marR="0" lvl="0" indent="0" algn="ctr" defTabSz="457200" rtl="0" eaLnBrk="1" fontAlgn="base" latinLnBrk="0" hangingPunct="0">
              <a:lnSpc>
                <a:spcPct val="150000"/>
              </a:lnSpc>
              <a:spcBef>
                <a:spcPct val="0"/>
              </a:spcBef>
              <a:spcAft>
                <a:spcPct val="0"/>
              </a:spcAft>
              <a:buClrTx/>
              <a:buSzTx/>
              <a:buFontTx/>
              <a:buNone/>
              <a:tabLst/>
              <a:defRPr/>
            </a:pPr>
            <a:endParaRPr kumimoji="0" lang="el-GR" altLang="el-GR" sz="3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halkboard"/>
            </a:endParaRPr>
          </a:p>
          <a:p>
            <a:pPr marL="0" marR="0" lvl="0" indent="0" defTabSz="457200" rtl="0" eaLnBrk="1" fontAlgn="base" latinLnBrk="0" hangingPunct="0">
              <a:lnSpc>
                <a:spcPct val="150000"/>
              </a:lnSpc>
              <a:spcBef>
                <a:spcPct val="0"/>
              </a:spcBef>
              <a:spcAft>
                <a:spcPct val="0"/>
              </a:spcAft>
              <a:buClrTx/>
              <a:buSzTx/>
              <a:buFontTx/>
              <a:buNone/>
              <a:tabLst/>
              <a:defRPr/>
            </a:pPr>
            <a:r>
              <a:rPr kumimoji="0" lang="el-GR" altLang="el-GR"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halkboard"/>
              </a:rPr>
              <a:t>Ένα σύστημα συνεργαζόμενων ομάδων και φορέων, τόσο επαγγελματικών (ιδρυματικών) όσο και εθελοντικών (κοινοτικών) που εξελίσσεται τα τελευταία 20 χρόνια στο Ηράκλειο</a:t>
            </a:r>
          </a:p>
          <a:p>
            <a:pPr>
              <a:lnSpc>
                <a:spcPct val="150000"/>
              </a:lnSpc>
            </a:pPr>
            <a:endParaRPr lang="el-GR"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1358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Ορθογώνιο 1">
            <a:extLst>
              <a:ext uri="{FF2B5EF4-FFF2-40B4-BE49-F238E27FC236}">
                <a16:creationId xmlns:a16="http://schemas.microsoft.com/office/drawing/2014/main" id="{D9C0F516-D39B-466E-8C11-41A6D3D97113}"/>
              </a:ext>
            </a:extLst>
          </p:cNvPr>
          <p:cNvSpPr>
            <a:spLocks noChangeArrowheads="1"/>
          </p:cNvSpPr>
          <p:nvPr/>
        </p:nvSpPr>
        <p:spPr bwMode="auto">
          <a:xfrm>
            <a:off x="3810000" y="-18189773"/>
            <a:ext cx="4572000" cy="306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l-GR" sz="773"/>
              <a:t>ALCOHOLOGY OUTPATIENT CLINIC IN A UNIVERSITY HOSPITAL. ASPECTS OF AN INTERDISCIPLINARY APPROACH</a:t>
            </a:r>
          </a:p>
          <a:p>
            <a:r>
              <a:rPr lang="en-US" altLang="el-GR" sz="773"/>
              <a:t>Evangelos Grinakis</a:t>
            </a:r>
          </a:p>
          <a:p>
            <a:r>
              <a:rPr lang="en-US" altLang="el-GR" sz="773"/>
              <a:t>University Hospital of Heraklion, Greece</a:t>
            </a:r>
          </a:p>
          <a:p>
            <a:r>
              <a:rPr lang="en-US" altLang="el-GR" sz="773"/>
              <a:t>The Alcohol Outpatient Clinic of the University Hospital of Crete, is the major regional referral unit for alcohol use disorders. Patients are referred from hospitals, professionals and through an extensive alcohology social network. Family involvement to initial referral, motivation and relapse prevention sessions is substantial (64.4% of cases).</a:t>
            </a:r>
          </a:p>
          <a:p>
            <a:r>
              <a:rPr lang="en-US" altLang="el-GR" sz="773"/>
              <a:t>Demographics of patients are close to the general population of Crete. Alcohol consumption is high and often accompanied by comorbid conditions. Half of the patients have been hospitalized for alcohol related problems or had comorbid conditions, mainly psychopathology (38.3% of comorbid cases) and liver disease (52.2%). Treatment plan is individualized and therapeutic goals are abstinence, management of comorbid situations, family and social reintegration.</a:t>
            </a:r>
          </a:p>
          <a:p>
            <a:r>
              <a:rPr lang="en-US" altLang="el-GR" sz="773"/>
              <a:t>Services are provided by an interdisciplinary team and include detoxification, medical care, motivation, individual and family counselling, connection with self-help groups and NGO's. Team members are both volunteers and hospital personnel and consist of one gastroenterologist, one psychiatrist, one social worker, one psychologist, one sociologist and trained abstinent alcoholics. Typically, in each session are present the person with alcohol use disorder, members of his/her family, one or more health professionals and one abstinent alcoholic. All participants form a circle and follow rules that regulate and encourage proper, sincere, and calm communication and understanding. If necessary, individual and confidential sessions are provided. When the session concludes, target focused and time limited tasks are assigned to the alcoholic and the family members. Participation to self-help groups is actively supported.</a:t>
            </a:r>
          </a:p>
          <a:p>
            <a:r>
              <a:rPr lang="en-US" altLang="el-GR" sz="773"/>
              <a:t>This holistic and simultaneous treatment modality conforms to local social and family structure and function, is well accepted by the patients and enhances treatment adherence by installing quickly observable by the patient amelioration in medical conditions and family/social surrounding.</a:t>
            </a:r>
            <a:endParaRPr lang="el-GR" altLang="el-GR" sz="773"/>
          </a:p>
        </p:txBody>
      </p:sp>
      <p:sp>
        <p:nvSpPr>
          <p:cNvPr id="3" name="Ορθογώνιο 2">
            <a:extLst>
              <a:ext uri="{FF2B5EF4-FFF2-40B4-BE49-F238E27FC236}">
                <a16:creationId xmlns:a16="http://schemas.microsoft.com/office/drawing/2014/main" id="{7A2ED7EF-F687-43BC-B2E8-2983666F1C90}"/>
              </a:ext>
            </a:extLst>
          </p:cNvPr>
          <p:cNvSpPr/>
          <p:nvPr/>
        </p:nvSpPr>
        <p:spPr>
          <a:xfrm>
            <a:off x="1171574" y="1519684"/>
            <a:ext cx="9915525" cy="5262979"/>
          </a:xfrm>
          <a:prstGeom prst="rect">
            <a:avLst/>
          </a:prstGeom>
        </p:spPr>
        <p:txBody>
          <a:bodyPr wrap="square">
            <a:spAutoFit/>
          </a:bodyPr>
          <a:lstStyle/>
          <a:p>
            <a:pPr>
              <a:defRPr/>
            </a:pPr>
            <a:endParaRPr lang="el-GR" sz="2400" dirty="0">
              <a:latin typeface="Chalkboard" charset="0"/>
              <a:ea typeface="Chalkboard" charset="0"/>
              <a:cs typeface="Chalkboard" charset="0"/>
              <a:sym typeface="Chalkboard" charset="0"/>
            </a:endParaRPr>
          </a:p>
          <a:p>
            <a:pPr marL="200911" indent="-200911">
              <a:buFont typeface="Arial" panose="020B0604020202020204" pitchFamily="34" charset="0"/>
              <a:buChar char="•"/>
              <a:defRPr/>
            </a:pPr>
            <a:r>
              <a:rPr lang="el-GR" sz="2400" dirty="0">
                <a:latin typeface="Chalkboard" charset="0"/>
                <a:ea typeface="Chalkboard" charset="0"/>
                <a:cs typeface="Chalkboard" charset="0"/>
                <a:sym typeface="Chalkboard" charset="0"/>
              </a:rPr>
              <a:t>Μείζον κέντρο αναφοράς. Παραπομπές από Νοσοκομεία, επαγγελματίες υγείας, κόμβους του δικτύου Αλκοολογίας. Συχνή η προηγηθείσα νοσηλεία ασθενών για συννοσηρότητα (38% ψυχοπαθολογία, 52% ηπατοπάθεια)</a:t>
            </a:r>
          </a:p>
          <a:p>
            <a:pPr marL="200911" indent="-200911">
              <a:buFont typeface="Arial" panose="020B0604020202020204" pitchFamily="34" charset="0"/>
              <a:buChar char="•"/>
              <a:defRPr/>
            </a:pPr>
            <a:r>
              <a:rPr lang="el-GR" sz="2400" dirty="0">
                <a:latin typeface="Chalkboard" charset="0"/>
                <a:ea typeface="Chalkboard" charset="0"/>
                <a:cs typeface="Chalkboard" charset="0"/>
                <a:sym typeface="Chalkboard" charset="0"/>
              </a:rPr>
              <a:t>Συμμετοχή της οικογένειας στην πρώτη συνάντηση, στην κινητοποίηση και στην πρόληψη υποτροπών (64%)</a:t>
            </a:r>
          </a:p>
          <a:p>
            <a:pPr marL="200911" indent="-200911">
              <a:buFont typeface="Arial" panose="020B0604020202020204" pitchFamily="34" charset="0"/>
              <a:buChar char="•"/>
              <a:defRPr/>
            </a:pPr>
            <a:r>
              <a:rPr lang="el-GR" sz="2400" dirty="0">
                <a:latin typeface="Chalkboard" charset="0"/>
                <a:ea typeface="Chalkboard" charset="0"/>
                <a:cs typeface="Chalkboard" charset="0"/>
                <a:sym typeface="Chalkboard" charset="0"/>
              </a:rPr>
              <a:t>Εξατομικευμένο θεραπευτικό σχέδιο. Θεραπευτικοί στόχοι: αποχή, αντιμετώπιση συννοσηρότητας, οικογενειακή και κοινωνική επανένταξη</a:t>
            </a:r>
          </a:p>
          <a:p>
            <a:pPr marL="200911" indent="-200911">
              <a:buFont typeface="Arial" panose="020B0604020202020204" pitchFamily="34" charset="0"/>
              <a:buChar char="•"/>
              <a:defRPr/>
            </a:pPr>
            <a:r>
              <a:rPr lang="el-GR" sz="2400" dirty="0">
                <a:latin typeface="Chalkboard" charset="0"/>
                <a:ea typeface="Chalkboard" charset="0"/>
                <a:cs typeface="Chalkboard" charset="0"/>
                <a:sym typeface="Chalkboard" charset="0"/>
              </a:rPr>
              <a:t>Υπηρεσίες της διεπιστημονικής ομάδας: αποτοξίνωση (</a:t>
            </a:r>
            <a:r>
              <a:rPr lang="en-US" sz="2400" dirty="0">
                <a:latin typeface="Chalkboard" charset="0"/>
                <a:ea typeface="Chalkboard" charset="0"/>
                <a:cs typeface="Chalkboard" charset="0"/>
                <a:sym typeface="Chalkboard" charset="0"/>
              </a:rPr>
              <a:t>detox</a:t>
            </a:r>
            <a:r>
              <a:rPr lang="el-GR" sz="2400" dirty="0">
                <a:latin typeface="Chalkboard" charset="0"/>
                <a:ea typeface="Chalkboard" charset="0"/>
                <a:cs typeface="Chalkboard" charset="0"/>
                <a:sym typeface="Chalkboard" charset="0"/>
              </a:rPr>
              <a:t>)</a:t>
            </a:r>
            <a:r>
              <a:rPr lang="en-US" sz="2400" dirty="0">
                <a:latin typeface="Chalkboard" charset="0"/>
                <a:ea typeface="Chalkboard" charset="0"/>
                <a:cs typeface="Chalkboard" charset="0"/>
                <a:sym typeface="Chalkboard" charset="0"/>
              </a:rPr>
              <a:t>,</a:t>
            </a:r>
            <a:r>
              <a:rPr lang="el-GR" sz="2400" dirty="0">
                <a:latin typeface="Chalkboard" charset="0"/>
                <a:ea typeface="Chalkboard" charset="0"/>
                <a:cs typeface="Chalkboard" charset="0"/>
                <a:sym typeface="Chalkboard" charset="0"/>
              </a:rPr>
              <a:t> ιατρικές υπηρεσίες, κινητοποίηση, ατομική και οικογενειακή συμβουλευτική, διασύνδεση με τα </a:t>
            </a:r>
            <a:r>
              <a:rPr lang="el-GR" sz="2400" b="1" dirty="0">
                <a:latin typeface="Chalkboard" charset="0"/>
                <a:ea typeface="Chalkboard" charset="0"/>
                <a:cs typeface="Chalkboard" charset="0"/>
                <a:sym typeface="Chalkboard" charset="0"/>
              </a:rPr>
              <a:t>ΚΟΠΑ</a:t>
            </a:r>
          </a:p>
          <a:p>
            <a:pPr marL="200911" indent="-200911">
              <a:buFont typeface="Arial" panose="020B0604020202020204" pitchFamily="34" charset="0"/>
              <a:buChar char="•"/>
              <a:defRPr/>
            </a:pPr>
            <a:r>
              <a:rPr lang="el-GR" sz="2400" dirty="0">
                <a:latin typeface="Chalkboard" charset="0"/>
                <a:ea typeface="Chalkboard" charset="0"/>
                <a:cs typeface="Chalkboard" charset="0"/>
                <a:sym typeface="Chalkboard" charset="0"/>
              </a:rPr>
              <a:t>Μέλη ομάδας (νοσοκομειακό προσωπικό και εθελοντές, επαγγελματίες</a:t>
            </a:r>
            <a:r>
              <a:rPr lang="en-US" sz="2400" dirty="0">
                <a:latin typeface="Chalkboard" charset="0"/>
                <a:ea typeface="Chalkboard" charset="0"/>
                <a:cs typeface="Chalkboard" charset="0"/>
                <a:sym typeface="Chalkboard" charset="0"/>
              </a:rPr>
              <a:t> </a:t>
            </a:r>
            <a:r>
              <a:rPr lang="el-GR" sz="2400" dirty="0">
                <a:latin typeface="Chalkboard" charset="0"/>
                <a:ea typeface="Chalkboard" charset="0"/>
                <a:cs typeface="Chalkboard" charset="0"/>
                <a:sym typeface="Chalkboard" charset="0"/>
              </a:rPr>
              <a:t>και μέλη </a:t>
            </a:r>
            <a:r>
              <a:rPr lang="el-GR" sz="2400" b="1" dirty="0">
                <a:latin typeface="Chalkboard" charset="0"/>
                <a:ea typeface="Chalkboard" charset="0"/>
                <a:cs typeface="Chalkboard" charset="0"/>
                <a:sym typeface="Chalkboard" charset="0"/>
              </a:rPr>
              <a:t>ΚΟΠΑ</a:t>
            </a:r>
            <a:r>
              <a:rPr lang="el-GR" sz="2400" dirty="0">
                <a:latin typeface="Chalkboard" charset="0"/>
                <a:ea typeface="Chalkboard" charset="0"/>
                <a:cs typeface="Chalkboard" charset="0"/>
                <a:sym typeface="Chalkboard" charset="0"/>
              </a:rPr>
              <a:t>): γαστρεντερολόγος, ψυχίατρος, κοινωνιολόγος, κοινωνική λειτουργός, δύο εκπαιδευμένα μέλη </a:t>
            </a:r>
            <a:r>
              <a:rPr lang="el-GR" sz="2400" b="1" dirty="0">
                <a:latin typeface="Chalkboard" charset="0"/>
                <a:ea typeface="Chalkboard" charset="0"/>
                <a:cs typeface="Chalkboard" charset="0"/>
                <a:sym typeface="Chalkboard" charset="0"/>
              </a:rPr>
              <a:t>ΚΟΠΑ</a:t>
            </a:r>
          </a:p>
        </p:txBody>
      </p:sp>
      <p:pic>
        <p:nvPicPr>
          <p:cNvPr id="4" name="Εικόνα 3">
            <a:extLst>
              <a:ext uri="{FF2B5EF4-FFF2-40B4-BE49-F238E27FC236}">
                <a16:creationId xmlns:a16="http://schemas.microsoft.com/office/drawing/2014/main" id="{DE437526-9E4C-4F41-BB24-07BD0A19277D}"/>
              </a:ext>
            </a:extLst>
          </p:cNvPr>
          <p:cNvPicPr>
            <a:picLocks noChangeAspect="1"/>
          </p:cNvPicPr>
          <p:nvPr/>
        </p:nvPicPr>
        <p:blipFill>
          <a:blip r:embed="rId2"/>
          <a:stretch>
            <a:fillRect/>
          </a:stretch>
        </p:blipFill>
        <p:spPr>
          <a:xfrm>
            <a:off x="1814215" y="77268"/>
            <a:ext cx="8339435" cy="17314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A1FDC59A-84C5-4D4F-B897-255F22F51133}"/>
              </a:ext>
            </a:extLst>
          </p:cNvPr>
          <p:cNvSpPr/>
          <p:nvPr/>
        </p:nvSpPr>
        <p:spPr>
          <a:xfrm>
            <a:off x="1143000" y="238869"/>
            <a:ext cx="9601200" cy="6129050"/>
          </a:xfrm>
          <a:prstGeom prst="rect">
            <a:avLst/>
          </a:prstGeom>
        </p:spPr>
        <p:txBody>
          <a:bodyPr wrap="square">
            <a:spAutoFit/>
          </a:bodyPr>
          <a:lstStyle/>
          <a:p>
            <a:pPr algn="ctr">
              <a:defRPr/>
            </a:pPr>
            <a:r>
              <a:rPr lang="el-GR" sz="2400" b="1" dirty="0">
                <a:latin typeface="Calibri" panose="020F0502020204030204" pitchFamily="34" charset="0"/>
                <a:ea typeface="Chalkboard" charset="0"/>
                <a:cs typeface="Calibri" panose="020F0502020204030204" pitchFamily="34" charset="0"/>
                <a:sym typeface="Chalkboard" charset="0"/>
              </a:rPr>
              <a:t>ΑΛΚΟΟΛΟΓΙΚΟ ΙΑΤΡΕΙΟ </a:t>
            </a:r>
            <a:r>
              <a:rPr lang="el-GR" sz="2400" b="1" dirty="0" err="1">
                <a:latin typeface="Calibri" panose="020F0502020204030204" pitchFamily="34" charset="0"/>
                <a:ea typeface="Chalkboard" charset="0"/>
                <a:cs typeface="Calibri" panose="020F0502020204030204" pitchFamily="34" charset="0"/>
                <a:sym typeface="Chalkboard" charset="0"/>
              </a:rPr>
              <a:t>ΠαΓΝΗ</a:t>
            </a:r>
            <a:endParaRPr lang="el-GR" sz="2400" b="1" dirty="0">
              <a:latin typeface="Calibri" panose="020F0502020204030204" pitchFamily="34" charset="0"/>
              <a:ea typeface="Chalkboard" charset="0"/>
              <a:cs typeface="Calibri" panose="020F0502020204030204" pitchFamily="34" charset="0"/>
              <a:sym typeface="Chalkboard" charset="0"/>
            </a:endParaRPr>
          </a:p>
          <a:p>
            <a:pPr algn="ctr">
              <a:defRPr/>
            </a:pPr>
            <a:r>
              <a:rPr lang="el-GR" sz="2400" b="1" dirty="0">
                <a:latin typeface="Calibri" panose="020F0502020204030204" pitchFamily="34" charset="0"/>
                <a:ea typeface="Chalkboard" charset="0"/>
                <a:cs typeface="Calibri" panose="020F0502020204030204" pitchFamily="34" charset="0"/>
                <a:sym typeface="Chalkboard" charset="0"/>
              </a:rPr>
              <a:t>ΕΦΑΡΜΟΓΗ ΤΗΣ ΔΙΚΤΥΩΣΗΣ ΣΤΗΝ ΘΕΡΑΠΕΙΑ</a:t>
            </a:r>
          </a:p>
          <a:p>
            <a:pPr>
              <a:defRPr/>
            </a:pPr>
            <a:endParaRPr lang="el-GR" sz="2400" dirty="0">
              <a:latin typeface="Calibri" panose="020F0502020204030204" pitchFamily="34" charset="0"/>
              <a:ea typeface="Chalkboard" charset="0"/>
              <a:cs typeface="Calibri" panose="020F0502020204030204" pitchFamily="34" charset="0"/>
              <a:sym typeface="Chalkboard" charset="0"/>
            </a:endParaRPr>
          </a:p>
          <a:p>
            <a:pPr marL="200911" indent="-200911">
              <a:lnSpc>
                <a:spcPct val="150000"/>
              </a:lnSpc>
              <a:buFont typeface="Arial" panose="020B0604020202020204" pitchFamily="34" charset="0"/>
              <a:buChar char="•"/>
              <a:defRPr/>
            </a:pPr>
            <a:r>
              <a:rPr lang="el-GR" sz="2400" u="sng" dirty="0">
                <a:latin typeface="Calibri" panose="020F0502020204030204" pitchFamily="34" charset="0"/>
                <a:ea typeface="Chalkboard" charset="0"/>
                <a:cs typeface="Calibri" panose="020F0502020204030204" pitchFamily="34" charset="0"/>
                <a:sym typeface="Chalkboard" charset="0"/>
              </a:rPr>
              <a:t>Τυπική συνεδρία</a:t>
            </a:r>
            <a:r>
              <a:rPr lang="el-GR" sz="2400" dirty="0">
                <a:latin typeface="Calibri" panose="020F0502020204030204" pitchFamily="34" charset="0"/>
                <a:ea typeface="Chalkboard" charset="0"/>
                <a:cs typeface="Calibri" panose="020F0502020204030204" pitchFamily="34" charset="0"/>
                <a:sym typeface="Chalkboard" charset="0"/>
              </a:rPr>
              <a:t>: παρόντες το άτομο με ΔΧΑ, 1-4 μέλη της οικογενείας του, δύο επαγγελματίες υγείας και ένας αλκοολικός σε αποχή από τα </a:t>
            </a:r>
            <a:r>
              <a:rPr lang="el-GR" sz="2400" b="1" dirty="0">
                <a:latin typeface="Calibri" panose="020F0502020204030204" pitchFamily="34" charset="0"/>
                <a:ea typeface="Chalkboard" charset="0"/>
                <a:cs typeface="Calibri" panose="020F0502020204030204" pitchFamily="34" charset="0"/>
                <a:sym typeface="Chalkboard" charset="0"/>
              </a:rPr>
              <a:t>ΚΟΠΑ</a:t>
            </a:r>
            <a:r>
              <a:rPr lang="el-GR" sz="2400" dirty="0">
                <a:latin typeface="Calibri" panose="020F0502020204030204" pitchFamily="34" charset="0"/>
                <a:ea typeface="Chalkboard" charset="0"/>
                <a:cs typeface="Calibri" panose="020F0502020204030204" pitchFamily="34" charset="0"/>
                <a:sym typeface="Chalkboard" charset="0"/>
              </a:rPr>
              <a:t>, μέλη της θεραπευτικής ομάδας. </a:t>
            </a:r>
          </a:p>
          <a:p>
            <a:pPr marL="200911" indent="-200911">
              <a:lnSpc>
                <a:spcPct val="150000"/>
              </a:lnSpc>
              <a:buFont typeface="Arial" panose="020B0604020202020204" pitchFamily="34" charset="0"/>
              <a:buChar char="•"/>
              <a:defRPr/>
            </a:pPr>
            <a:r>
              <a:rPr lang="el-GR" sz="2400" u="sng" dirty="0">
                <a:latin typeface="Calibri" panose="020F0502020204030204" pitchFamily="34" charset="0"/>
                <a:ea typeface="Chalkboard" charset="0"/>
                <a:cs typeface="Calibri" panose="020F0502020204030204" pitchFamily="34" charset="0"/>
                <a:sym typeface="Chalkboard" charset="0"/>
              </a:rPr>
              <a:t>Θέσεις σε κύκλο</a:t>
            </a:r>
            <a:r>
              <a:rPr lang="el-GR" sz="2400" dirty="0">
                <a:latin typeface="Calibri" panose="020F0502020204030204" pitchFamily="34" charset="0"/>
                <a:ea typeface="Chalkboard" charset="0"/>
                <a:cs typeface="Calibri" panose="020F0502020204030204" pitchFamily="34" charset="0"/>
                <a:sym typeface="Chalkboard" charset="0"/>
              </a:rPr>
              <a:t>. Υποστήριξη ασφαλούς, ειλικρινούς, και ήρεμης επικοινωνίας. </a:t>
            </a:r>
          </a:p>
          <a:p>
            <a:pPr marL="200911" indent="-200911">
              <a:lnSpc>
                <a:spcPct val="150000"/>
              </a:lnSpc>
              <a:buFont typeface="Arial" panose="020B0604020202020204" pitchFamily="34" charset="0"/>
              <a:buChar char="•"/>
              <a:defRPr/>
            </a:pPr>
            <a:r>
              <a:rPr lang="el-GR" sz="2400" dirty="0">
                <a:latin typeface="Calibri" panose="020F0502020204030204" pitchFamily="34" charset="0"/>
                <a:ea typeface="Chalkboard" charset="0"/>
                <a:cs typeface="Calibri" panose="020F0502020204030204" pitchFamily="34" charset="0"/>
                <a:sym typeface="Chalkboard" charset="0"/>
              </a:rPr>
              <a:t>Αν χρειαστεί, ατομική – εμπιστευτική συνεδρία. </a:t>
            </a:r>
          </a:p>
          <a:p>
            <a:pPr marL="200911" indent="-200911">
              <a:lnSpc>
                <a:spcPct val="150000"/>
              </a:lnSpc>
              <a:buFont typeface="Arial" panose="020B0604020202020204" pitchFamily="34" charset="0"/>
              <a:buChar char="•"/>
              <a:defRPr/>
            </a:pPr>
            <a:r>
              <a:rPr lang="el-GR" sz="2400" u="sng" dirty="0">
                <a:latin typeface="Calibri" panose="020F0502020204030204" pitchFamily="34" charset="0"/>
                <a:ea typeface="Chalkboard" charset="0"/>
                <a:cs typeface="Calibri" panose="020F0502020204030204" pitchFamily="34" charset="0"/>
                <a:sym typeface="Chalkboard" charset="0"/>
              </a:rPr>
              <a:t>Στο τέλος της συνεδρίας</a:t>
            </a:r>
            <a:r>
              <a:rPr lang="el-GR" sz="2400" dirty="0">
                <a:latin typeface="Calibri" panose="020F0502020204030204" pitchFamily="34" charset="0"/>
                <a:ea typeface="Chalkboard" charset="0"/>
                <a:cs typeface="Calibri" panose="020F0502020204030204" pitchFamily="34" charset="0"/>
                <a:sym typeface="Chalkboard" charset="0"/>
              </a:rPr>
              <a:t>: καθορισμός εστιασμένων και χρονικά προσδιορισμένων στόχων για τον αλκοολικό και τα μέλη της οικογένειας. </a:t>
            </a:r>
          </a:p>
          <a:p>
            <a:pPr marL="200911" indent="-200911">
              <a:lnSpc>
                <a:spcPct val="150000"/>
              </a:lnSpc>
              <a:buFont typeface="Arial" panose="020B0604020202020204" pitchFamily="34" charset="0"/>
              <a:buChar char="•"/>
              <a:defRPr/>
            </a:pPr>
            <a:r>
              <a:rPr lang="el-GR" sz="2400" u="sng" dirty="0">
                <a:latin typeface="Calibri" panose="020F0502020204030204" pitchFamily="34" charset="0"/>
                <a:ea typeface="Chalkboard" charset="0"/>
                <a:cs typeface="Calibri" panose="020F0502020204030204" pitchFamily="34" charset="0"/>
                <a:sym typeface="Chalkboard" charset="0"/>
              </a:rPr>
              <a:t>Ενεργός υποστήριξη της συμμετοχής σε </a:t>
            </a:r>
            <a:r>
              <a:rPr lang="el-GR" sz="2400" b="1" u="sng" dirty="0">
                <a:latin typeface="Calibri" panose="020F0502020204030204" pitchFamily="34" charset="0"/>
                <a:ea typeface="Chalkboard" charset="0"/>
                <a:cs typeface="Calibri" panose="020F0502020204030204" pitchFamily="34" charset="0"/>
                <a:sym typeface="Chalkboard" charset="0"/>
              </a:rPr>
              <a:t>ΚΟΠΑ</a:t>
            </a:r>
            <a:r>
              <a:rPr lang="el-GR" sz="2400" dirty="0">
                <a:latin typeface="Calibri" panose="020F0502020204030204" pitchFamily="34" charset="0"/>
                <a:ea typeface="Chalkboard" charset="0"/>
                <a:cs typeface="Calibri" panose="020F0502020204030204" pitchFamily="34" charset="0"/>
                <a:sym typeface="Chalkboard"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Ορθογώνιο 1">
            <a:extLst>
              <a:ext uri="{FF2B5EF4-FFF2-40B4-BE49-F238E27FC236}">
                <a16:creationId xmlns:a16="http://schemas.microsoft.com/office/drawing/2014/main" id="{A42B3027-8387-4174-B8FA-11CD2F2A7B03}"/>
              </a:ext>
            </a:extLst>
          </p:cNvPr>
          <p:cNvSpPr>
            <a:spLocks noChangeArrowheads="1"/>
          </p:cNvSpPr>
          <p:nvPr/>
        </p:nvSpPr>
        <p:spPr bwMode="auto">
          <a:xfrm>
            <a:off x="3810000" y="-18189773"/>
            <a:ext cx="4572000" cy="306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l-GR" sz="773"/>
              <a:t>ALCOHOLOGY OUTPATIENT CLINIC IN A UNIVERSITY HOSPITAL. ASPECTS OF AN INTERDISCIPLINARY APPROACH</a:t>
            </a:r>
          </a:p>
          <a:p>
            <a:r>
              <a:rPr lang="en-US" altLang="el-GR" sz="773"/>
              <a:t>Evangelos Grinakis</a:t>
            </a:r>
          </a:p>
          <a:p>
            <a:r>
              <a:rPr lang="en-US" altLang="el-GR" sz="773"/>
              <a:t>University Hospital of Heraklion, Greece</a:t>
            </a:r>
          </a:p>
          <a:p>
            <a:r>
              <a:rPr lang="en-US" altLang="el-GR" sz="773"/>
              <a:t>The Alcohol Outpatient Clinic of the University Hospital of Crete, is the major regional referral unit for alcohol use disorders. Patients are referred from hospitals, professionals and through an extensive alcohology social network. Family involvement to initial referral, motivation and relapse prevention sessions is substantial (64.4% of cases).</a:t>
            </a:r>
          </a:p>
          <a:p>
            <a:r>
              <a:rPr lang="en-US" altLang="el-GR" sz="773"/>
              <a:t>Demographics of patients are close to the general population of Crete. Alcohol consumption is high and often accompanied by comorbid conditions. Half of the patients have been hospitalized for alcohol related problems or had comorbid conditions, mainly psychopathology (38.3% of comorbid cases) and liver disease (52.2%). Treatment plan is individualized and therapeutic goals are abstinence, management of comorbid situations, family and social reintegration.</a:t>
            </a:r>
          </a:p>
          <a:p>
            <a:r>
              <a:rPr lang="en-US" altLang="el-GR" sz="773"/>
              <a:t>Services are provided by an interdisciplinary team and include detoxification, medical care, motivation, individual and family counselling, connection with self-help groups and NGO's. Team members are both volunteers and hospital personnel and consist of one gastroenterologist, one psychiatrist, one social worker, one psychologist, one sociologist and trained abstinent alcoholics. Typically, in each session are present the person with alcohol use disorder, members of his/her family, one or more health professionals and one abstinent alcoholic. All participants form a circle and follow rules that regulate and encourage proper, sincere, and calm communication and understanding. If necessary, individual and confidential sessions are provided. When the session concludes, target focused and time limited tasks are assigned to the alcoholic and the family members. Participation to self-help groups is actively supported.</a:t>
            </a:r>
          </a:p>
          <a:p>
            <a:r>
              <a:rPr lang="en-US" altLang="el-GR" sz="773"/>
              <a:t>This holistic and simultaneous treatment modality conforms to local social and family structure and function, is well accepted by the patients and enhances treatment adherence by installing quickly observable by the patient amelioration in medical conditions and family/social surrounding.</a:t>
            </a:r>
            <a:endParaRPr lang="el-GR" altLang="el-GR" sz="773"/>
          </a:p>
        </p:txBody>
      </p:sp>
      <p:sp>
        <p:nvSpPr>
          <p:cNvPr id="14339" name="Ορθογώνιο 2">
            <a:extLst>
              <a:ext uri="{FF2B5EF4-FFF2-40B4-BE49-F238E27FC236}">
                <a16:creationId xmlns:a16="http://schemas.microsoft.com/office/drawing/2014/main" id="{404B11C0-A126-40E8-88B3-A450D7890F16}"/>
              </a:ext>
            </a:extLst>
          </p:cNvPr>
          <p:cNvSpPr>
            <a:spLocks noChangeArrowheads="1"/>
          </p:cNvSpPr>
          <p:nvPr/>
        </p:nvSpPr>
        <p:spPr bwMode="auto">
          <a:xfrm>
            <a:off x="1409700" y="730002"/>
            <a:ext cx="9391649" cy="586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l-GR" sz="1969" b="1" i="1" dirty="0">
                <a:latin typeface="Calibri" panose="020F0502020204030204" pitchFamily="34" charset="0"/>
                <a:cs typeface="Calibri" panose="020F0502020204030204" pitchFamily="34" charset="0"/>
              </a:rPr>
              <a:t>ATTENDING CLUBS OF ALCOHOLICS IN TREATMENT ENHANCES ADHERENCE AND TREATMENT OUTCOME IN</a:t>
            </a:r>
            <a:r>
              <a:rPr lang="el-GR" altLang="el-GR" sz="1969" b="1" i="1" dirty="0">
                <a:latin typeface="Calibri" panose="020F0502020204030204" pitchFamily="34" charset="0"/>
                <a:cs typeface="Calibri" panose="020F0502020204030204" pitchFamily="34" charset="0"/>
              </a:rPr>
              <a:t> ΑΝ </a:t>
            </a:r>
            <a:r>
              <a:rPr lang="en-US" altLang="el-GR" sz="1969" b="1" i="1" dirty="0">
                <a:latin typeface="Calibri" panose="020F0502020204030204" pitchFamily="34" charset="0"/>
                <a:cs typeface="Calibri" panose="020F0502020204030204" pitchFamily="34" charset="0"/>
              </a:rPr>
              <a:t>ALCOHOL OUTPATIENT CLINIC</a:t>
            </a:r>
          </a:p>
          <a:p>
            <a:endParaRPr lang="en-US" altLang="el-GR" sz="1969" dirty="0">
              <a:latin typeface="Calibri" panose="020F0502020204030204" pitchFamily="34" charset="0"/>
              <a:cs typeface="Calibri" panose="020F0502020204030204" pitchFamily="34" charset="0"/>
            </a:endParaRPr>
          </a:p>
          <a:p>
            <a:r>
              <a:rPr lang="el-GR" altLang="el-GR" sz="2400" dirty="0">
                <a:latin typeface="Calibri" panose="020F0502020204030204" pitchFamily="34" charset="0"/>
                <a:cs typeface="Calibri" panose="020F0502020204030204" pitchFamily="34" charset="0"/>
              </a:rPr>
              <a:t>Η συμμετοχή στα </a:t>
            </a:r>
            <a:r>
              <a:rPr lang="el-GR" altLang="el-GR" sz="2400" b="1" dirty="0">
                <a:latin typeface="Calibri" panose="020F0502020204030204" pitchFamily="34" charset="0"/>
                <a:cs typeface="Calibri" panose="020F0502020204030204" pitchFamily="34" charset="0"/>
              </a:rPr>
              <a:t>ΚΟΠΑ</a:t>
            </a:r>
            <a:r>
              <a:rPr lang="el-GR" altLang="el-GR" sz="2400" dirty="0">
                <a:latin typeface="Calibri" panose="020F0502020204030204" pitchFamily="34" charset="0"/>
                <a:cs typeface="Calibri" panose="020F0502020204030204" pitchFamily="34" charset="0"/>
              </a:rPr>
              <a:t>, η προσέλευση στο Αλκοολογικό Ιατρείο και το θεραπευτικό αποτέλεσμα.</a:t>
            </a:r>
          </a:p>
          <a:p>
            <a:endParaRPr lang="el-GR" altLang="el-GR" sz="2400" dirty="0">
              <a:latin typeface="Calibri" panose="020F0502020204030204" pitchFamily="34" charset="0"/>
              <a:cs typeface="Calibri" panose="020F0502020204030204" pitchFamily="34" charset="0"/>
            </a:endParaRPr>
          </a:p>
          <a:p>
            <a:r>
              <a:rPr lang="el-GR" altLang="el-GR" sz="2400" b="1" i="1" dirty="0">
                <a:latin typeface="Calibri" panose="020F0502020204030204" pitchFamily="34" charset="0"/>
                <a:cs typeface="Calibri" panose="020F0502020204030204" pitchFamily="34" charset="0"/>
              </a:rPr>
              <a:t>Μέθοδος</a:t>
            </a:r>
            <a:r>
              <a:rPr lang="el-GR" altLang="el-GR" sz="2400" dirty="0">
                <a:latin typeface="Calibri" panose="020F0502020204030204" pitchFamily="34" charset="0"/>
                <a:cs typeface="Calibri" panose="020F0502020204030204" pitchFamily="34" charset="0"/>
              </a:rPr>
              <a:t>: </a:t>
            </a:r>
            <a:r>
              <a:rPr lang="en-US" altLang="el-GR" sz="2400" dirty="0">
                <a:latin typeface="Calibri" panose="020F0502020204030204" pitchFamily="34" charset="0"/>
                <a:cs typeface="Calibri" panose="020F0502020204030204" pitchFamily="34" charset="0"/>
              </a:rPr>
              <a:t>417 </a:t>
            </a:r>
            <a:r>
              <a:rPr lang="el-GR" altLang="el-GR" sz="2400" dirty="0">
                <a:latin typeface="Calibri" panose="020F0502020204030204" pitchFamily="34" charset="0"/>
                <a:cs typeface="Calibri" panose="020F0502020204030204" pitchFamily="34" charset="0"/>
              </a:rPr>
              <a:t>περιπτώσεις, διάρκεια 5,5 έτη. </a:t>
            </a:r>
          </a:p>
          <a:p>
            <a:r>
              <a:rPr lang="el-GR" altLang="el-GR" sz="2400" dirty="0">
                <a:latin typeface="Calibri" panose="020F0502020204030204" pitchFamily="34" charset="0"/>
                <a:cs typeface="Calibri" panose="020F0502020204030204" pitchFamily="34" charset="0"/>
              </a:rPr>
              <a:t>Α) Σύγκριση 210 περιπτώσεων που δεν επανήλθαν με 207 που είχαν τουλάχιστον μια επανεξέταση σε διάστημα μηνός. </a:t>
            </a:r>
          </a:p>
          <a:p>
            <a:r>
              <a:rPr lang="el-GR" altLang="el-GR" sz="2400" dirty="0">
                <a:latin typeface="Calibri" panose="020F0502020204030204" pitchFamily="34" charset="0"/>
                <a:cs typeface="Calibri" panose="020F0502020204030204" pitchFamily="34" charset="0"/>
              </a:rPr>
              <a:t>Β) Για τους 207 υπολογίστηκε το διάστημα παρακολούθησης και το διάστημα πλήρους αποχής. </a:t>
            </a:r>
          </a:p>
          <a:p>
            <a:r>
              <a:rPr lang="el-GR" altLang="el-GR" sz="2400" dirty="0">
                <a:latin typeface="Calibri" panose="020F0502020204030204" pitchFamily="34" charset="0"/>
                <a:cs typeface="Calibri" panose="020F0502020204030204" pitchFamily="34" charset="0"/>
              </a:rPr>
              <a:t>Γ) Από τους 207, σύγκριση δύο ομάδων οικογενειών: αυτών που συμμετείχαν σε ΚΟΠΑ (</a:t>
            </a:r>
            <a:r>
              <a:rPr lang="en-US" altLang="el-GR" sz="2400" dirty="0">
                <a:latin typeface="Calibri" panose="020F0502020204030204" pitchFamily="34" charset="0"/>
                <a:cs typeface="Calibri" panose="020F0502020204030204" pitchFamily="34" charset="0"/>
              </a:rPr>
              <a:t>n=</a:t>
            </a:r>
            <a:r>
              <a:rPr lang="el-GR" altLang="el-GR" sz="2400" dirty="0">
                <a:latin typeface="Calibri" panose="020F0502020204030204" pitchFamily="34" charset="0"/>
                <a:cs typeface="Calibri" panose="020F0502020204030204" pitchFamily="34" charset="0"/>
              </a:rPr>
              <a:t>79) και αυτών που δεν συμμετείχαν (</a:t>
            </a:r>
            <a:r>
              <a:rPr lang="en-US" altLang="el-GR" sz="2400" dirty="0">
                <a:latin typeface="Calibri" panose="020F0502020204030204" pitchFamily="34" charset="0"/>
                <a:cs typeface="Calibri" panose="020F0502020204030204" pitchFamily="34" charset="0"/>
              </a:rPr>
              <a:t>n=8</a:t>
            </a:r>
            <a:r>
              <a:rPr lang="el-GR" altLang="el-GR" sz="2400" dirty="0">
                <a:latin typeface="Calibri" panose="020F0502020204030204" pitchFamily="34" charset="0"/>
                <a:cs typeface="Calibri" panose="020F0502020204030204" pitchFamily="34" charset="0"/>
              </a:rPr>
              <a:t>9) </a:t>
            </a:r>
          </a:p>
          <a:p>
            <a:endParaRPr lang="el-GR" altLang="el-GR" sz="1969" dirty="0">
              <a:latin typeface="Calibri" panose="020F0502020204030204" pitchFamily="34" charset="0"/>
              <a:cs typeface="Calibri" panose="020F0502020204030204" pitchFamily="34" charset="0"/>
            </a:endParaRPr>
          </a:p>
          <a:p>
            <a:endParaRPr lang="en-US" altLang="el-GR" sz="1969" dirty="0">
              <a:latin typeface="Calibri" panose="020F0502020204030204" pitchFamily="34" charset="0"/>
              <a:cs typeface="Calibri" panose="020F0502020204030204" pitchFamily="34" charset="0"/>
            </a:endParaRPr>
          </a:p>
          <a:p>
            <a:endParaRPr lang="el-GR" altLang="el-GR" sz="1969" dirty="0">
              <a:latin typeface="Calibri" panose="020F0502020204030204" pitchFamily="34" charset="0"/>
              <a:cs typeface="Calibri" panose="020F0502020204030204" pitchFamily="34" charset="0"/>
            </a:endParaRPr>
          </a:p>
          <a:p>
            <a:pPr algn="r"/>
            <a:r>
              <a:rPr lang="en-US" altLang="el-GR" sz="1687" i="1" dirty="0" err="1">
                <a:latin typeface="Calibri" panose="020F0502020204030204" pitchFamily="34" charset="0"/>
                <a:cs typeface="Calibri" panose="020F0502020204030204" pitchFamily="34" charset="0"/>
              </a:rPr>
              <a:t>Grinakis</a:t>
            </a:r>
            <a:r>
              <a:rPr lang="en-US" altLang="el-GR" sz="1687" i="1" dirty="0">
                <a:latin typeface="Calibri" panose="020F0502020204030204" pitchFamily="34" charset="0"/>
                <a:cs typeface="Calibri" panose="020F0502020204030204" pitchFamily="34" charset="0"/>
              </a:rPr>
              <a:t> et al, Alcohol and Alcoholism, 52 Suppl1, Oct 2017</a:t>
            </a:r>
            <a:endParaRPr lang="el-GR" altLang="el-GR" sz="1687" i="1"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ED63F83-0915-49EC-80D4-C83F0E90B048}"/>
              </a:ext>
            </a:extLst>
          </p:cNvPr>
          <p:cNvSpPr/>
          <p:nvPr/>
        </p:nvSpPr>
        <p:spPr>
          <a:xfrm>
            <a:off x="790574" y="400720"/>
            <a:ext cx="10125075" cy="6905160"/>
          </a:xfrm>
          <a:prstGeom prst="rect">
            <a:avLst/>
          </a:prstGeom>
        </p:spPr>
        <p:txBody>
          <a:bodyPr wrap="square">
            <a:spAutoFit/>
          </a:bodyPr>
          <a:lstStyle/>
          <a:p>
            <a:pPr algn="ctr">
              <a:defRPr/>
            </a:pPr>
            <a:r>
              <a:rPr lang="en-US" sz="1969" b="1" i="1" dirty="0">
                <a:latin typeface="Chalkboard" charset="0"/>
                <a:ea typeface="Chalkboard" charset="0"/>
                <a:cs typeface="Chalkboard" charset="0"/>
                <a:sym typeface="Chalkboard" charset="0"/>
              </a:rPr>
              <a:t>ATTENDING CLUBS OF ALCOHOLICS IN TREATMENT ENHANCES ADHERENCE AND TREATMENT OUTCOME IN AN ALCOHOL OUTPATIENT CLINIC</a:t>
            </a:r>
          </a:p>
          <a:p>
            <a:pPr algn="ctr">
              <a:defRPr/>
            </a:pPr>
            <a:endParaRPr lang="en-US" sz="1969" i="1" dirty="0">
              <a:latin typeface="Chalkboard" charset="0"/>
              <a:ea typeface="Chalkboard" charset="0"/>
              <a:cs typeface="Chalkboard" charset="0"/>
              <a:sym typeface="Chalkboard" charset="0"/>
            </a:endParaRPr>
          </a:p>
          <a:p>
            <a:pPr>
              <a:defRPr/>
            </a:pPr>
            <a:r>
              <a:rPr lang="el-GR" sz="2400" b="1" i="1" dirty="0">
                <a:latin typeface="Chalkboard" charset="0"/>
                <a:ea typeface="Chalkboard" charset="0"/>
                <a:cs typeface="Chalkboard" charset="0"/>
                <a:sym typeface="Chalkboard" charset="0"/>
              </a:rPr>
              <a:t>Αποτελέσματα</a:t>
            </a:r>
            <a:endParaRPr lang="en-US" sz="2400" b="1" i="1" dirty="0">
              <a:latin typeface="Chalkboard" charset="0"/>
              <a:ea typeface="Chalkboard" charset="0"/>
              <a:cs typeface="Chalkboard" charset="0"/>
              <a:sym typeface="Chalkboard" charset="0"/>
            </a:endParaRPr>
          </a:p>
          <a:p>
            <a:pPr>
              <a:defRPr/>
            </a:pPr>
            <a:endParaRPr lang="el-GR" sz="2400" u="sng" dirty="0">
              <a:latin typeface="Chalkboard" charset="0"/>
              <a:ea typeface="Chalkboard" charset="0"/>
              <a:cs typeface="Chalkboard" charset="0"/>
              <a:sym typeface="Chalkboard" charset="0"/>
            </a:endParaRPr>
          </a:p>
          <a:p>
            <a:pPr marL="361639" indent="-361639">
              <a:buFontTx/>
              <a:buAutoNum type="alphaUcParenR"/>
              <a:defRPr/>
            </a:pPr>
            <a:r>
              <a:rPr lang="el-GR" sz="2400" dirty="0">
                <a:latin typeface="Chalkboard" charset="0"/>
                <a:ea typeface="Chalkboard" charset="0"/>
                <a:cs typeface="Chalkboard" charset="0"/>
                <a:sym typeface="Chalkboard" charset="0"/>
              </a:rPr>
              <a:t>Συμμετοχή στα </a:t>
            </a:r>
            <a:r>
              <a:rPr lang="el-GR" sz="2400" b="1" dirty="0">
                <a:latin typeface="Chalkboard" charset="0"/>
                <a:ea typeface="Chalkboard" charset="0"/>
                <a:cs typeface="Chalkboard" charset="0"/>
                <a:sym typeface="Chalkboard" charset="0"/>
              </a:rPr>
              <a:t>ΚΟΠΑ</a:t>
            </a:r>
            <a:r>
              <a:rPr lang="el-GR" sz="2400" dirty="0">
                <a:latin typeface="Chalkboard" charset="0"/>
                <a:ea typeface="Chalkboard" charset="0"/>
                <a:cs typeface="Chalkboard" charset="0"/>
                <a:sym typeface="Chalkboard" charset="0"/>
              </a:rPr>
              <a:t> μικρότερη σε περιπτώσεις μη επανεξέτασης συγκριτικά με περιπτώσεις που ακολούθησαν το πρόγραμμα του Ιατρείου </a:t>
            </a:r>
            <a:r>
              <a:rPr lang="en-US" sz="2400" dirty="0">
                <a:latin typeface="Chalkboard" charset="0"/>
                <a:ea typeface="Chalkboard" charset="0"/>
                <a:cs typeface="Chalkboard" charset="0"/>
                <a:sym typeface="Chalkboard" charset="0"/>
              </a:rPr>
              <a:t>(13.3% vs. 47%, p&lt;0.01)</a:t>
            </a:r>
            <a:r>
              <a:rPr lang="el-GR" sz="2400" dirty="0">
                <a:latin typeface="Chalkboard" charset="0"/>
                <a:ea typeface="Chalkboard" charset="0"/>
                <a:cs typeface="Chalkboard" charset="0"/>
                <a:sym typeface="Chalkboard" charset="0"/>
              </a:rPr>
              <a:t>, χωρίς διαφορές σε φύλο, ηλικία, κατανάλωση αλκοόλ, μέρες αποχής πριν την προσέλευση, βαθμό στο </a:t>
            </a:r>
            <a:r>
              <a:rPr lang="en-US" sz="2400" dirty="0">
                <a:latin typeface="Chalkboard" charset="0"/>
                <a:ea typeface="Chalkboard" charset="0"/>
                <a:cs typeface="Chalkboard" charset="0"/>
                <a:sym typeface="Chalkboard" charset="0"/>
              </a:rPr>
              <a:t>AUDIT, </a:t>
            </a:r>
            <a:r>
              <a:rPr lang="el-GR" sz="2400" dirty="0">
                <a:latin typeface="Chalkboard" charset="0"/>
                <a:ea typeface="Chalkboard" charset="0"/>
                <a:cs typeface="Chalkboard" charset="0"/>
                <a:sym typeface="Chalkboard" charset="0"/>
              </a:rPr>
              <a:t>ταξινόμηση κατά </a:t>
            </a:r>
            <a:r>
              <a:rPr lang="en-US" sz="2400" dirty="0">
                <a:latin typeface="Chalkboard" charset="0"/>
                <a:ea typeface="Chalkboard" charset="0"/>
                <a:cs typeface="Chalkboard" charset="0"/>
                <a:sym typeface="Chalkboard" charset="0"/>
              </a:rPr>
              <a:t>Lesch. </a:t>
            </a:r>
          </a:p>
          <a:p>
            <a:pPr marL="361639" indent="-361639">
              <a:buFontTx/>
              <a:buAutoNum type="alphaUcParenR"/>
              <a:defRPr/>
            </a:pPr>
            <a:r>
              <a:rPr lang="el-GR" sz="2400" dirty="0">
                <a:latin typeface="Chalkboard" charset="0"/>
                <a:ea typeface="Chalkboard" charset="0"/>
                <a:cs typeface="Chalkboard" charset="0"/>
                <a:sym typeface="Chalkboard" charset="0"/>
              </a:rPr>
              <a:t>Στις οικογένειες που προσήλθαν για επανεξέταση (207), μέσος χρόνος παρακολούθησης </a:t>
            </a:r>
            <a:r>
              <a:rPr lang="en-US" sz="2400" dirty="0">
                <a:latin typeface="Chalkboard" charset="0"/>
                <a:ea typeface="Chalkboard" charset="0"/>
                <a:cs typeface="Chalkboard" charset="0"/>
                <a:sym typeface="Chalkboard" charset="0"/>
              </a:rPr>
              <a:t>446.2 </a:t>
            </a:r>
            <a:r>
              <a:rPr lang="el-GR" sz="2400" dirty="0">
                <a:latin typeface="Chalkboard" charset="0"/>
                <a:ea typeface="Chalkboard" charset="0"/>
                <a:cs typeface="Chalkboard" charset="0"/>
                <a:sym typeface="Chalkboard" charset="0"/>
              </a:rPr>
              <a:t>μέρες και μέσος χρόνος αποχής </a:t>
            </a:r>
            <a:r>
              <a:rPr lang="en-US" sz="2400" dirty="0">
                <a:latin typeface="Chalkboard" charset="0"/>
                <a:ea typeface="Chalkboard" charset="0"/>
                <a:cs typeface="Chalkboard" charset="0"/>
                <a:sym typeface="Chalkboard" charset="0"/>
              </a:rPr>
              <a:t>289.4</a:t>
            </a:r>
            <a:r>
              <a:rPr lang="el-GR" sz="2400" dirty="0">
                <a:latin typeface="Chalkboard" charset="0"/>
                <a:ea typeface="Chalkboard" charset="0"/>
                <a:cs typeface="Chalkboard" charset="0"/>
                <a:sym typeface="Chalkboard" charset="0"/>
              </a:rPr>
              <a:t> μέρες</a:t>
            </a:r>
            <a:r>
              <a:rPr lang="en-US" sz="2400" dirty="0">
                <a:latin typeface="Chalkboard" charset="0"/>
                <a:ea typeface="Chalkboard" charset="0"/>
                <a:cs typeface="Chalkboard" charset="0"/>
                <a:sym typeface="Chalkboard" charset="0"/>
              </a:rPr>
              <a:t>.</a:t>
            </a:r>
            <a:endParaRPr lang="el-GR" sz="2400" dirty="0">
              <a:latin typeface="Chalkboard" charset="0"/>
              <a:ea typeface="Chalkboard" charset="0"/>
              <a:cs typeface="Chalkboard" charset="0"/>
              <a:sym typeface="Chalkboard" charset="0"/>
            </a:endParaRPr>
          </a:p>
          <a:p>
            <a:pPr>
              <a:defRPr/>
            </a:pPr>
            <a:r>
              <a:rPr lang="el-GR" sz="2400" dirty="0">
                <a:latin typeface="Chalkboard" charset="0"/>
                <a:ea typeface="Chalkboard" charset="0"/>
                <a:cs typeface="Chalkboard" charset="0"/>
                <a:sym typeface="Chalkboard" charset="0"/>
              </a:rPr>
              <a:t>Γ</a:t>
            </a:r>
            <a:r>
              <a:rPr lang="en-US" sz="2400" dirty="0">
                <a:latin typeface="Chalkboard" charset="0"/>
                <a:ea typeface="Chalkboard" charset="0"/>
                <a:cs typeface="Chalkboard" charset="0"/>
                <a:sym typeface="Chalkboard" charset="0"/>
              </a:rPr>
              <a:t>) </a:t>
            </a:r>
            <a:r>
              <a:rPr lang="el-GR" sz="2400" dirty="0">
                <a:latin typeface="Chalkboard" charset="0"/>
                <a:ea typeface="Chalkboard" charset="0"/>
                <a:cs typeface="Chalkboard" charset="0"/>
                <a:sym typeface="Chalkboard" charset="0"/>
              </a:rPr>
              <a:t> Οικογένειες σε </a:t>
            </a:r>
            <a:r>
              <a:rPr lang="el-GR" sz="2400" b="1" dirty="0">
                <a:latin typeface="Chalkboard" charset="0"/>
                <a:ea typeface="Chalkboard" charset="0"/>
                <a:cs typeface="Chalkboard" charset="0"/>
                <a:sym typeface="Chalkboard" charset="0"/>
              </a:rPr>
              <a:t>ΚΟΠΑ</a:t>
            </a:r>
            <a:r>
              <a:rPr lang="el-GR" sz="2400" dirty="0">
                <a:latin typeface="Chalkboard" charset="0"/>
                <a:ea typeface="Chalkboard" charset="0"/>
                <a:cs typeface="Chalkboard" charset="0"/>
                <a:sym typeface="Chalkboard" charset="0"/>
              </a:rPr>
              <a:t> μεγαλύτερο διάστημα παρακολούθησης     </a:t>
            </a:r>
          </a:p>
          <a:p>
            <a:pPr>
              <a:defRPr/>
            </a:pPr>
            <a:r>
              <a:rPr lang="el-GR" sz="2400" dirty="0">
                <a:latin typeface="Chalkboard" charset="0"/>
                <a:ea typeface="Chalkboard" charset="0"/>
                <a:cs typeface="Chalkboard" charset="0"/>
                <a:sym typeface="Chalkboard" charset="0"/>
              </a:rPr>
              <a:t>     (</a:t>
            </a:r>
            <a:r>
              <a:rPr lang="el-GR" sz="2400" dirty="0" err="1">
                <a:latin typeface="Chalkboard" charset="0"/>
                <a:ea typeface="Chalkboard" charset="0"/>
                <a:cs typeface="Chalkboard" charset="0"/>
                <a:sym typeface="Chalkboard" charset="0"/>
              </a:rPr>
              <a:t>μ.ο</a:t>
            </a:r>
            <a:r>
              <a:rPr lang="el-GR" sz="2400" dirty="0">
                <a:latin typeface="Chalkboard" charset="0"/>
                <a:ea typeface="Chalkboard" charset="0"/>
                <a:cs typeface="Chalkboard" charset="0"/>
                <a:sym typeface="Chalkboard" charset="0"/>
              </a:rPr>
              <a:t>. </a:t>
            </a:r>
            <a:r>
              <a:rPr lang="en-US" sz="2400" dirty="0">
                <a:latin typeface="Chalkboard" charset="0"/>
                <a:ea typeface="Chalkboard" charset="0"/>
                <a:cs typeface="Chalkboard" charset="0"/>
                <a:sym typeface="Chalkboard" charset="0"/>
              </a:rPr>
              <a:t>648.3 vs. 373.2, p&lt;0.05) </a:t>
            </a:r>
            <a:r>
              <a:rPr lang="el-GR" sz="2400" dirty="0">
                <a:latin typeface="Chalkboard" charset="0"/>
                <a:ea typeface="Chalkboard" charset="0"/>
                <a:cs typeface="Chalkboard" charset="0"/>
                <a:sym typeface="Chalkboard" charset="0"/>
              </a:rPr>
              <a:t>και συνολικό διάστημα αποχής    </a:t>
            </a:r>
          </a:p>
          <a:p>
            <a:pPr>
              <a:defRPr/>
            </a:pPr>
            <a:r>
              <a:rPr lang="el-GR" sz="2400" dirty="0">
                <a:latin typeface="Chalkboard" charset="0"/>
                <a:ea typeface="Chalkboard" charset="0"/>
                <a:cs typeface="Chalkboard" charset="0"/>
                <a:sym typeface="Chalkboard" charset="0"/>
              </a:rPr>
              <a:t>     </a:t>
            </a:r>
            <a:r>
              <a:rPr lang="en-US" sz="2400" dirty="0">
                <a:latin typeface="Chalkboard" charset="0"/>
                <a:ea typeface="Chalkboard" charset="0"/>
                <a:cs typeface="Chalkboard" charset="0"/>
                <a:sym typeface="Chalkboard" charset="0"/>
              </a:rPr>
              <a:t>(</a:t>
            </a:r>
            <a:r>
              <a:rPr lang="el-GR" sz="2400" dirty="0" err="1">
                <a:latin typeface="Chalkboard" charset="0"/>
                <a:ea typeface="Chalkboard" charset="0"/>
                <a:cs typeface="Chalkboard" charset="0"/>
                <a:sym typeface="Chalkboard" charset="0"/>
              </a:rPr>
              <a:t>μ.ο</a:t>
            </a:r>
            <a:r>
              <a:rPr lang="el-GR" sz="2400" dirty="0">
                <a:latin typeface="Chalkboard" charset="0"/>
                <a:ea typeface="Chalkboard" charset="0"/>
                <a:cs typeface="Chalkboard" charset="0"/>
                <a:sym typeface="Chalkboard" charset="0"/>
              </a:rPr>
              <a:t>.</a:t>
            </a:r>
            <a:r>
              <a:rPr lang="en-US" sz="2400" dirty="0">
                <a:latin typeface="Chalkboard" charset="0"/>
                <a:ea typeface="Chalkboard" charset="0"/>
                <a:cs typeface="Chalkboard" charset="0"/>
                <a:sym typeface="Chalkboard" charset="0"/>
              </a:rPr>
              <a:t> 396.6 vs. 239, p&lt;0.05) </a:t>
            </a:r>
            <a:r>
              <a:rPr lang="el-GR" sz="2400" dirty="0">
                <a:latin typeface="Chalkboard" charset="0"/>
                <a:ea typeface="Chalkboard" charset="0"/>
                <a:cs typeface="Chalkboard" charset="0"/>
                <a:sym typeface="Chalkboard" charset="0"/>
              </a:rPr>
              <a:t>συγκριτικά με εκτός </a:t>
            </a:r>
            <a:r>
              <a:rPr lang="el-GR" sz="2400" b="1" dirty="0">
                <a:latin typeface="Chalkboard" charset="0"/>
                <a:ea typeface="Chalkboard" charset="0"/>
                <a:cs typeface="Chalkboard" charset="0"/>
                <a:sym typeface="Chalkboard" charset="0"/>
              </a:rPr>
              <a:t>ΚΟΠΑ</a:t>
            </a:r>
            <a:r>
              <a:rPr lang="el-GR" sz="2400" dirty="0">
                <a:latin typeface="Chalkboard" charset="0"/>
                <a:ea typeface="Chalkboard" charset="0"/>
                <a:cs typeface="Chalkboard" charset="0"/>
                <a:sym typeface="Chalkboard" charset="0"/>
              </a:rPr>
              <a:t>.</a:t>
            </a:r>
          </a:p>
          <a:p>
            <a:pPr>
              <a:defRPr/>
            </a:pPr>
            <a:endParaRPr lang="el-GR" sz="1969" i="1" dirty="0">
              <a:latin typeface="Chalkboard" charset="0"/>
              <a:ea typeface="Chalkboard" charset="0"/>
              <a:cs typeface="Chalkboard" charset="0"/>
              <a:sym typeface="Chalkboard" charset="0"/>
            </a:endParaRPr>
          </a:p>
          <a:p>
            <a:pPr>
              <a:defRPr/>
            </a:pPr>
            <a:endParaRPr lang="el-GR" sz="1969" i="1" dirty="0">
              <a:latin typeface="Chalkboard" charset="0"/>
              <a:ea typeface="Chalkboard" charset="0"/>
              <a:cs typeface="Chalkboard" charset="0"/>
              <a:sym typeface="Chalkboard" charset="0"/>
            </a:endParaRPr>
          </a:p>
          <a:p>
            <a:pPr algn="r">
              <a:defRPr/>
            </a:pPr>
            <a:r>
              <a:rPr lang="en-US" sz="1687" i="1" dirty="0" err="1">
                <a:latin typeface="Chalkboard" charset="0"/>
                <a:ea typeface="Chalkboard" charset="0"/>
                <a:cs typeface="Chalkboard" charset="0"/>
                <a:sym typeface="Chalkboard" charset="0"/>
              </a:rPr>
              <a:t>Grinakis</a:t>
            </a:r>
            <a:r>
              <a:rPr lang="en-US" sz="1687" i="1" dirty="0">
                <a:latin typeface="Chalkboard" charset="0"/>
                <a:ea typeface="Chalkboard" charset="0"/>
                <a:cs typeface="Chalkboard" charset="0"/>
                <a:sym typeface="Chalkboard" charset="0"/>
              </a:rPr>
              <a:t> et al, Alcohol and Alcoholism, 52 Suppl1, Oct 2017</a:t>
            </a:r>
            <a:endParaRPr lang="el-GR" sz="1687" i="1" dirty="0">
              <a:latin typeface="Chalkboard" charset="0"/>
              <a:ea typeface="Chalkboard" charset="0"/>
              <a:cs typeface="Chalkboard" charset="0"/>
              <a:sym typeface="Chalkboard" charset="0"/>
            </a:endParaRPr>
          </a:p>
          <a:p>
            <a:pPr>
              <a:defRPr/>
            </a:pPr>
            <a:endParaRPr lang="el-GR" sz="1969" i="1" dirty="0">
              <a:latin typeface="Chalkboard" charset="0"/>
              <a:ea typeface="Chalkboard" charset="0"/>
              <a:cs typeface="Chalkboard" charset="0"/>
              <a:sym typeface="Chalkboard" charset="0"/>
            </a:endParaRPr>
          </a:p>
          <a:p>
            <a:pPr>
              <a:defRPr/>
            </a:pPr>
            <a:endParaRPr lang="en-US" sz="1969" i="1" dirty="0">
              <a:latin typeface="Chalkboard" charset="0"/>
              <a:ea typeface="Chalkboard" charset="0"/>
              <a:cs typeface="Chalkboard" charset="0"/>
              <a:sym typeface="Chalkboard"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B9E977-96B5-4FE3-AD90-FF7392CCAFA4}"/>
              </a:ext>
            </a:extLst>
          </p:cNvPr>
          <p:cNvSpPr>
            <a:spLocks noGrp="1"/>
          </p:cNvSpPr>
          <p:nvPr>
            <p:ph type="title"/>
          </p:nvPr>
        </p:nvSpPr>
        <p:spPr>
          <a:xfrm>
            <a:off x="2231136" y="421767"/>
            <a:ext cx="7729728" cy="978408"/>
          </a:xfrm>
        </p:spPr>
        <p:txBody>
          <a:bodyPr>
            <a:normAutofit/>
          </a:bodyPr>
          <a:lstStyle/>
          <a:p>
            <a:r>
              <a:rPr lang="el-GR" sz="2400" b="1" dirty="0"/>
              <a:t>ΤΑ </a:t>
            </a:r>
            <a:r>
              <a:rPr lang="el-GR" sz="2400" b="1" dirty="0" err="1"/>
              <a:t>Πλεονεκτηματα</a:t>
            </a:r>
            <a:r>
              <a:rPr lang="el-GR" sz="2400" b="1" dirty="0"/>
              <a:t> του </a:t>
            </a:r>
            <a:r>
              <a:rPr lang="el-GR" sz="2400" b="1" dirty="0" err="1"/>
              <a:t>δικτυου</a:t>
            </a:r>
            <a:endParaRPr lang="el-GR" sz="2400" b="1" dirty="0"/>
          </a:p>
        </p:txBody>
      </p:sp>
      <p:sp>
        <p:nvSpPr>
          <p:cNvPr id="3" name="Θέση περιεχομένου 2">
            <a:extLst>
              <a:ext uri="{FF2B5EF4-FFF2-40B4-BE49-F238E27FC236}">
                <a16:creationId xmlns:a16="http://schemas.microsoft.com/office/drawing/2014/main" id="{0E1512E7-4EFE-4D47-BE33-A4B77FE5A50C}"/>
              </a:ext>
            </a:extLst>
          </p:cNvPr>
          <p:cNvSpPr>
            <a:spLocks noGrp="1"/>
          </p:cNvSpPr>
          <p:nvPr>
            <p:ph idx="1"/>
          </p:nvPr>
        </p:nvSpPr>
        <p:spPr>
          <a:xfrm>
            <a:off x="1476375" y="1743076"/>
            <a:ext cx="9363075" cy="4476750"/>
          </a:xfrm>
        </p:spPr>
        <p:txBody>
          <a:bodyPr>
            <a:normAutofit/>
          </a:bodyPr>
          <a:lstStyle/>
          <a:p>
            <a:r>
              <a:rPr lang="el-GR" sz="2800" dirty="0"/>
              <a:t>Ευαισθητοποίηση των θεραπευτών σε θέματα πρόληψης</a:t>
            </a:r>
          </a:p>
          <a:p>
            <a:r>
              <a:rPr lang="el-GR" sz="2800" dirty="0"/>
              <a:t>Θετική ανατροφοδότηση και διεύρυνση των δυνατοτήτων τόσο των εθελοντών όσο και των επαγγελματιών υγείας μέσα από την συνεργασία τους με καθορισμένους ρόλους.</a:t>
            </a:r>
          </a:p>
          <a:p>
            <a:r>
              <a:rPr lang="el-GR" sz="2800" dirty="0"/>
              <a:t>Εκπαίδευση των εθελοντών σε θέματα πρόληψης, αξιοποίηση της κινητοποίησής τους στην θεραπευτική ομάδα.</a:t>
            </a:r>
          </a:p>
          <a:p>
            <a:r>
              <a:rPr lang="el-GR" sz="2800" dirty="0"/>
              <a:t>Βελτίωση της έγκαιρης διάγνωσης και της υποστήριξης ατόμων και οικογενειών με ΔΧΑ στην κοινότητα.</a:t>
            </a:r>
          </a:p>
          <a:p>
            <a:endParaRPr lang="el-GR" sz="2800" dirty="0"/>
          </a:p>
        </p:txBody>
      </p:sp>
    </p:spTree>
    <p:extLst>
      <p:ext uri="{BB962C8B-B14F-4D97-AF65-F5344CB8AC3E}">
        <p14:creationId xmlns:p14="http://schemas.microsoft.com/office/powerpoint/2010/main" val="2371161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puis 2007, l'apposition de ce pictogramme est obligatoire sur toutes les bouteilles de boissons alcoolisées.">
            <a:extLst>
              <a:ext uri="{FF2B5EF4-FFF2-40B4-BE49-F238E27FC236}">
                <a16:creationId xmlns:a16="http://schemas.microsoft.com/office/drawing/2014/main" id="{885ED04B-4F0C-4A21-A739-8AB1DEEA5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13" y="3018372"/>
            <a:ext cx="5213343" cy="34755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610E5A-04F9-4832-9766-304E24791446}"/>
              </a:ext>
            </a:extLst>
          </p:cNvPr>
          <p:cNvSpPr txBox="1"/>
          <p:nvPr/>
        </p:nvSpPr>
        <p:spPr>
          <a:xfrm>
            <a:off x="1152525" y="138485"/>
            <a:ext cx="9382953" cy="1631216"/>
          </a:xfrm>
          <a:prstGeom prst="rect">
            <a:avLst/>
          </a:prstGeom>
          <a:noFill/>
        </p:spPr>
        <p:txBody>
          <a:bodyPr wrap="square" rtlCol="0">
            <a:spAutoFit/>
          </a:bodyPr>
          <a:lstStyle/>
          <a:p>
            <a:pPr algn="ctr"/>
            <a:r>
              <a:rPr lang="el-GR" sz="2000" b="1" dirty="0"/>
              <a:t>ΟΙ ΠΑΡΕΜΒΑΣΕΙΣ ΠΡΟΛΗΨΗΣ, Η ΕΝΗΜΕΡΩΣΗ ΤΗΣ ΚΟΙΝΩΝΙΑΣ ΤΩΝ ΠΟΛΙΤΩΝ </a:t>
            </a:r>
          </a:p>
          <a:p>
            <a:pPr algn="ctr"/>
            <a:r>
              <a:rPr lang="el-GR" sz="2000" b="1" dirty="0"/>
              <a:t>ΚΑΙ Η ΔΙΚΤΥΩΣΗ ΦΟΡΕΩΝ ΜΠΟΡΟΥΝ ΝΑ ΕΠΙΦΕΡΟΥΝ ΑΛΛΑΓΕΣ</a:t>
            </a:r>
          </a:p>
          <a:p>
            <a:pPr algn="ctr"/>
            <a:endParaRPr lang="el-GR" sz="2000" b="1" dirty="0"/>
          </a:p>
          <a:p>
            <a:r>
              <a:rPr lang="el-GR" sz="2000" dirty="0"/>
              <a:t>Από το 2007 είναι υποχρεωτική η παρουσία του λογότυπου για την εγκυμοσύνη σε όλα τα μπουκάλια αλκοολούχων ποτών, στην Γαλλία και Βέλγιο.</a:t>
            </a:r>
          </a:p>
        </p:txBody>
      </p:sp>
      <p:pic>
        <p:nvPicPr>
          <p:cNvPr id="3" name="Εικόνα 2">
            <a:extLst>
              <a:ext uri="{FF2B5EF4-FFF2-40B4-BE49-F238E27FC236}">
                <a16:creationId xmlns:a16="http://schemas.microsoft.com/office/drawing/2014/main" id="{3A2AF5A4-2C32-4D92-BCAB-8C30188191CA}"/>
              </a:ext>
            </a:extLst>
          </p:cNvPr>
          <p:cNvPicPr>
            <a:picLocks noChangeAspect="1"/>
          </p:cNvPicPr>
          <p:nvPr/>
        </p:nvPicPr>
        <p:blipFill>
          <a:blip r:embed="rId3"/>
          <a:stretch>
            <a:fillRect/>
          </a:stretch>
        </p:blipFill>
        <p:spPr>
          <a:xfrm>
            <a:off x="6036734" y="3133727"/>
            <a:ext cx="5548842" cy="3134216"/>
          </a:xfrm>
          <a:prstGeom prst="rect">
            <a:avLst/>
          </a:prstGeom>
        </p:spPr>
      </p:pic>
    </p:spTree>
    <p:extLst>
      <p:ext uri="{BB962C8B-B14F-4D97-AF65-F5344CB8AC3E}">
        <p14:creationId xmlns:p14="http://schemas.microsoft.com/office/powerpoint/2010/main" val="129983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5155E1-5024-485F-B0BA-A70E56A2C1B0}"/>
              </a:ext>
            </a:extLst>
          </p:cNvPr>
          <p:cNvSpPr>
            <a:spLocks noGrp="1"/>
          </p:cNvSpPr>
          <p:nvPr>
            <p:ph type="title"/>
          </p:nvPr>
        </p:nvSpPr>
        <p:spPr>
          <a:xfrm>
            <a:off x="2231136" y="450342"/>
            <a:ext cx="7729728" cy="1188720"/>
          </a:xfrm>
        </p:spPr>
        <p:txBody>
          <a:bodyPr>
            <a:normAutofit/>
          </a:bodyPr>
          <a:lstStyle/>
          <a:p>
            <a:r>
              <a:rPr lang="el-GR" sz="2400" dirty="0"/>
              <a:t>ΜΕΡΙΚΑ ΔΕΔΟΜΕΝΑ ΓΙΑ ΤΗΝ ΘΕΡΑΠΕΙΑ ΤΩΝ ΔΙΑΤΑΡΑΧΩΝ ΧΡΗΣΗΣ ΑΛΚΟΟΛ</a:t>
            </a:r>
          </a:p>
        </p:txBody>
      </p:sp>
      <p:sp>
        <p:nvSpPr>
          <p:cNvPr id="3" name="Θέση περιεχομένου 2">
            <a:extLst>
              <a:ext uri="{FF2B5EF4-FFF2-40B4-BE49-F238E27FC236}">
                <a16:creationId xmlns:a16="http://schemas.microsoft.com/office/drawing/2014/main" id="{8E298EF1-9BC3-4146-97CB-7A1CE87DFAB4}"/>
              </a:ext>
            </a:extLst>
          </p:cNvPr>
          <p:cNvSpPr>
            <a:spLocks noGrp="1"/>
          </p:cNvSpPr>
          <p:nvPr>
            <p:ph idx="1"/>
          </p:nvPr>
        </p:nvSpPr>
        <p:spPr>
          <a:xfrm>
            <a:off x="1743075" y="1990724"/>
            <a:ext cx="8734425" cy="4416933"/>
          </a:xfrm>
        </p:spPr>
        <p:txBody>
          <a:bodyPr>
            <a:normAutofit lnSpcReduction="10000"/>
          </a:bodyPr>
          <a:lstStyle/>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l-GR"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Δεν υπάρχουν ενδείξεις ότι ένα είδος ψυχοθεραπείας ή φαρμακευτικής αντιμετώπισης είναι καλύτερο από τα άλλα. Οι ασθενείς παρουσιάζουν σημαντική βελτίωση το πρώτο έτος μετά την έναρξη της θεραπείας.</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l-GR"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l-G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Η εύκολη πρόσβαση στην προσφερόμενη θεραπεία μειώνει το ποσοστό προβλημάτων από αλκοόλ στον γενικό πληθυσμό. </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l-G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l-G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Η παροχή θεραπείας, παρόλο που είναι επιτακτική ανάγκη για τις κοινωνίες μας, </a:t>
            </a:r>
            <a:r>
              <a:rPr kumimoji="0" lang="el-GR" sz="2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δεν είναι από μόνη της αρκετή </a:t>
            </a:r>
            <a:r>
              <a:rPr kumimoji="0" lang="el-G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για τη μείωση της συχνότητας των προβλημάτων που σχετίζονται με το αλκοόλ.</a:t>
            </a:r>
          </a:p>
          <a:p>
            <a:endParaRPr lang="el-GR" dirty="0"/>
          </a:p>
        </p:txBody>
      </p:sp>
    </p:spTree>
    <p:extLst>
      <p:ext uri="{BB962C8B-B14F-4D97-AF65-F5344CB8AC3E}">
        <p14:creationId xmlns:p14="http://schemas.microsoft.com/office/powerpoint/2010/main" val="175448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379F65-1F7E-4315-B00C-DE7A08ED3AAE}"/>
              </a:ext>
            </a:extLst>
          </p:cNvPr>
          <p:cNvSpPr>
            <a:spLocks noGrp="1"/>
          </p:cNvSpPr>
          <p:nvPr>
            <p:ph type="title"/>
          </p:nvPr>
        </p:nvSpPr>
        <p:spPr>
          <a:xfrm>
            <a:off x="1066800" y="547344"/>
            <a:ext cx="10058400" cy="1371600"/>
          </a:xfrm>
        </p:spPr>
        <p:txBody>
          <a:bodyPr>
            <a:noAutofit/>
          </a:bodyPr>
          <a:lstStyle/>
          <a:p>
            <a:pPr algn="ctr"/>
            <a:br>
              <a:rPr lang="el-GR" altLang="el-GR" sz="2800" b="1" dirty="0"/>
            </a:br>
            <a:r>
              <a:rPr lang="el-GR" altLang="el-GR" sz="2800" b="1" dirty="0"/>
              <a:t>Το </a:t>
            </a:r>
            <a:r>
              <a:rPr lang="el-GR" altLang="el-GR" sz="2800" b="1" dirty="0" err="1"/>
              <a:t>δΙκτυο</a:t>
            </a:r>
            <a:r>
              <a:rPr lang="el-GR" altLang="el-GR" sz="2800" b="1" dirty="0"/>
              <a:t> ΑλκοολογΙας στην </a:t>
            </a:r>
            <a:r>
              <a:rPr lang="el-GR" altLang="el-GR" sz="2800" b="1" dirty="0" err="1"/>
              <a:t>ΚρΗτη</a:t>
            </a:r>
            <a:br>
              <a:rPr lang="el-GR" altLang="el-GR" sz="2800" b="1" dirty="0"/>
            </a:br>
            <a:r>
              <a:rPr lang="el-GR" altLang="el-GR" sz="2800" b="1" dirty="0" err="1"/>
              <a:t>ΕπαγγελματικΑ</a:t>
            </a:r>
            <a:r>
              <a:rPr lang="el-GR" altLang="el-GR" sz="2800" b="1" dirty="0"/>
              <a:t> </a:t>
            </a:r>
            <a:r>
              <a:rPr lang="el-GR" altLang="el-GR" sz="2800" b="1" dirty="0" err="1"/>
              <a:t>ιδρΥματα</a:t>
            </a:r>
            <a:r>
              <a:rPr lang="el-GR" altLang="el-GR" sz="2800" b="1" dirty="0"/>
              <a:t> και </a:t>
            </a:r>
            <a:r>
              <a:rPr lang="el-GR" altLang="el-GR" sz="2800" b="1" dirty="0" err="1"/>
              <a:t>φορεΙς</a:t>
            </a:r>
            <a:br>
              <a:rPr lang="el-GR" altLang="el-GR" sz="2800" b="1" dirty="0"/>
            </a:br>
            <a:endParaRPr lang="el-GR" sz="4000" dirty="0"/>
          </a:p>
        </p:txBody>
      </p:sp>
      <p:sp>
        <p:nvSpPr>
          <p:cNvPr id="3" name="Θέση περιεχομένου 2">
            <a:extLst>
              <a:ext uri="{FF2B5EF4-FFF2-40B4-BE49-F238E27FC236}">
                <a16:creationId xmlns:a16="http://schemas.microsoft.com/office/drawing/2014/main" id="{8B95C331-21C6-4935-B23B-F54EA0BF38F5}"/>
              </a:ext>
            </a:extLst>
          </p:cNvPr>
          <p:cNvSpPr>
            <a:spLocks noGrp="1"/>
          </p:cNvSpPr>
          <p:nvPr>
            <p:ph idx="1"/>
          </p:nvPr>
        </p:nvSpPr>
        <p:spPr>
          <a:xfrm>
            <a:off x="1066800" y="1695449"/>
            <a:ext cx="10058400" cy="4862667"/>
          </a:xfrm>
        </p:spPr>
        <p:txBody>
          <a:bodyPr>
            <a:noAutofit/>
          </a:bodyPr>
          <a:lstStyle/>
          <a:p>
            <a:pPr algn="ctr" eaLnBrk="1"/>
            <a:endParaRPr lang="el-GR" altLang="el-GR" sz="2400" b="1" dirty="0"/>
          </a:p>
          <a:p>
            <a:pPr eaLnBrk="1">
              <a:buSzPct val="125000"/>
              <a:buFontTx/>
              <a:buChar char="•"/>
            </a:pPr>
            <a:r>
              <a:rPr lang="el-GR" altLang="el-GR" sz="2400" dirty="0"/>
              <a:t>Αλκοολογικό Ιατρείο του Πανεπιστημιακού Νοσοκομείου Ηρακλείου</a:t>
            </a:r>
          </a:p>
          <a:p>
            <a:pPr eaLnBrk="1">
              <a:buSzPct val="125000"/>
              <a:buFontTx/>
              <a:buChar char="•"/>
            </a:pPr>
            <a:r>
              <a:rPr lang="el-GR" altLang="el-GR" sz="2400" dirty="0"/>
              <a:t>Ερευνητικό Εργαστήριο Αλκοολογίας της Ιατρικής Σχολής, Πανεπιστήμιο Κρήτης</a:t>
            </a:r>
          </a:p>
          <a:p>
            <a:pPr eaLnBrk="1">
              <a:buSzPct val="125000"/>
              <a:buFontTx/>
              <a:buChar char="•"/>
            </a:pPr>
            <a:r>
              <a:rPr lang="el-GR" altLang="el-GR" sz="2400" dirty="0"/>
              <a:t>Φορείς ΚΕΘΕΑ και ΟΚΑΝΑ</a:t>
            </a:r>
          </a:p>
          <a:p>
            <a:pPr>
              <a:buSzPct val="125000"/>
              <a:buFontTx/>
              <a:buChar char="•"/>
            </a:pPr>
            <a:r>
              <a:rPr lang="el-GR" altLang="el-GR" sz="2400" dirty="0"/>
              <a:t>Τμήματα και Κλινικές των Κρατικών Νοσοκομείων, Περιφερειακά Κέντρα Υγείας</a:t>
            </a:r>
          </a:p>
          <a:p>
            <a:pPr eaLnBrk="1">
              <a:buSzPct val="125000"/>
              <a:buFontTx/>
              <a:buChar char="•"/>
            </a:pPr>
            <a:r>
              <a:rPr lang="el-GR" altLang="el-GR" sz="2400" dirty="0"/>
              <a:t>ΕΠΙΣΤΡΟΦΗ, οργάνωση εθελοντών με έδρα το Ηράκλειο</a:t>
            </a:r>
          </a:p>
          <a:p>
            <a:pPr eaLnBrk="1">
              <a:buSzPct val="125000"/>
              <a:buFontTx/>
              <a:buChar char="•"/>
            </a:pPr>
            <a:r>
              <a:rPr lang="el-GR" altLang="el-GR" sz="2400" dirty="0" err="1"/>
              <a:t>Κλάμπ</a:t>
            </a:r>
            <a:r>
              <a:rPr lang="el-GR" altLang="el-GR" sz="2400" dirty="0"/>
              <a:t> Οικογενειών με Προβλήματα από το Αλκοόλ (ΚΟΠΑ) σε Ηράκλειο, Ρέθυμνο, Γάζι, </a:t>
            </a:r>
            <a:r>
              <a:rPr lang="el-GR" altLang="el-GR" sz="2400" dirty="0" err="1"/>
              <a:t>Αρκαλοχώρι</a:t>
            </a:r>
            <a:r>
              <a:rPr lang="el-GR" altLang="el-GR" sz="2400" dirty="0"/>
              <a:t>, Αγία Βαρβάρα, Μοίρες</a:t>
            </a:r>
          </a:p>
          <a:p>
            <a:pPr>
              <a:buSzPct val="125000"/>
              <a:buFontTx/>
              <a:buChar char="•"/>
            </a:pPr>
            <a:endParaRPr lang="el-GR" altLang="el-GR" sz="2400" dirty="0"/>
          </a:p>
          <a:p>
            <a:pPr eaLnBrk="1">
              <a:buSzPct val="125000"/>
              <a:buFontTx/>
              <a:buChar char="•"/>
            </a:pPr>
            <a:endParaRPr lang="el-GR" altLang="el-GR" sz="2400" dirty="0"/>
          </a:p>
          <a:p>
            <a:pPr eaLnBrk="1">
              <a:buSzPct val="125000"/>
              <a:buFontTx/>
              <a:buChar char="•"/>
            </a:pPr>
            <a:endParaRPr lang="el-GR" altLang="el-GR" sz="2400" dirty="0"/>
          </a:p>
          <a:p>
            <a:endParaRPr lang="el-GR" sz="2400" dirty="0"/>
          </a:p>
        </p:txBody>
      </p:sp>
    </p:spTree>
    <p:extLst>
      <p:ext uri="{BB962C8B-B14F-4D97-AF65-F5344CB8AC3E}">
        <p14:creationId xmlns:p14="http://schemas.microsoft.com/office/powerpoint/2010/main" val="153702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369E3B7-2385-4763-BBD7-6219F98D9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7162" y="-285752"/>
            <a:ext cx="11877675" cy="8259549"/>
          </a:xfrm>
          <a:prstGeom prst="rect">
            <a:avLst/>
          </a:prstGeom>
        </p:spPr>
      </p:pic>
      <p:sp>
        <p:nvSpPr>
          <p:cNvPr id="3" name="TextBox 2">
            <a:extLst>
              <a:ext uri="{FF2B5EF4-FFF2-40B4-BE49-F238E27FC236}">
                <a16:creationId xmlns:a16="http://schemas.microsoft.com/office/drawing/2014/main" id="{824ED532-1B91-4313-AE5D-71DFF222189C}"/>
              </a:ext>
            </a:extLst>
          </p:cNvPr>
          <p:cNvSpPr txBox="1"/>
          <p:nvPr/>
        </p:nvSpPr>
        <p:spPr>
          <a:xfrm>
            <a:off x="4467225" y="276225"/>
            <a:ext cx="2669320" cy="646331"/>
          </a:xfrm>
          <a:prstGeom prst="rect">
            <a:avLst/>
          </a:prstGeom>
          <a:noFill/>
        </p:spPr>
        <p:txBody>
          <a:bodyPr wrap="none" rtlCol="0">
            <a:spAutoFit/>
          </a:bodyPr>
          <a:lstStyle/>
          <a:p>
            <a:r>
              <a:rPr lang="el-GR" sz="3600" b="1" spc="300" dirty="0">
                <a:solidFill>
                  <a:schemeClr val="bg1"/>
                </a:solidFill>
                <a:latin typeface="Calibri" panose="020F0502020204030204" pitchFamily="34" charset="0"/>
                <a:cs typeface="Calibri" panose="020F0502020204030204" pitchFamily="34" charset="0"/>
              </a:rPr>
              <a:t>Ένα δίκτυο</a:t>
            </a:r>
          </a:p>
        </p:txBody>
      </p:sp>
    </p:spTree>
    <p:extLst>
      <p:ext uri="{BB962C8B-B14F-4D97-AF65-F5344CB8AC3E}">
        <p14:creationId xmlns:p14="http://schemas.microsoft.com/office/powerpoint/2010/main" val="175004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a:extLst>
              <a:ext uri="{FF2B5EF4-FFF2-40B4-BE49-F238E27FC236}">
                <a16:creationId xmlns:a16="http://schemas.microsoft.com/office/drawing/2014/main" id="{4CEEDF79-73CE-4B22-B704-94EA651EBB93}"/>
              </a:ext>
            </a:extLst>
          </p:cNvPr>
          <p:cNvSpPr>
            <a:spLocks noGrp="1"/>
          </p:cNvSpPr>
          <p:nvPr>
            <p:ph type="title"/>
          </p:nvPr>
        </p:nvSpPr>
        <p:spPr>
          <a:xfrm>
            <a:off x="2231136" y="69342"/>
            <a:ext cx="7729728" cy="1188720"/>
          </a:xfrm>
        </p:spPr>
        <p:txBody>
          <a:bodyPr>
            <a:normAutofit fontScale="90000"/>
          </a:bodyPr>
          <a:lstStyle/>
          <a:p>
            <a:pPr eaLnBrk="1" hangingPunct="1"/>
            <a:br>
              <a:rPr lang="el-GR" altLang="el-GR" sz="2400" b="1" dirty="0">
                <a:solidFill>
                  <a:srgbClr val="224B50"/>
                </a:solidFill>
              </a:rPr>
            </a:br>
            <a:r>
              <a:rPr lang="el-GR" altLang="el-GR" sz="2400" b="1" dirty="0" err="1">
                <a:solidFill>
                  <a:srgbClr val="224B50"/>
                </a:solidFill>
              </a:rPr>
              <a:t>ΔΙκτυο</a:t>
            </a:r>
            <a:r>
              <a:rPr lang="el-GR" altLang="el-GR" sz="2400" b="1" dirty="0">
                <a:solidFill>
                  <a:srgbClr val="224B50"/>
                </a:solidFill>
              </a:rPr>
              <a:t> ΑλκοολογΙας ΚΡΗΤΗΣ</a:t>
            </a:r>
            <a:br>
              <a:rPr lang="en-US" altLang="el-GR" sz="2400" b="1" u="sng" dirty="0">
                <a:solidFill>
                  <a:srgbClr val="224B50"/>
                </a:solidFill>
              </a:rPr>
            </a:br>
            <a:r>
              <a:rPr lang="el-GR" altLang="el-GR" sz="2400" b="1" u="sng" dirty="0">
                <a:solidFill>
                  <a:srgbClr val="224B50"/>
                </a:solidFill>
              </a:rPr>
              <a:t> </a:t>
            </a:r>
            <a:endParaRPr lang="el-GR" altLang="el-GR" sz="1600" u="sng" dirty="0">
              <a:solidFill>
                <a:schemeClr val="bg1"/>
              </a:solidFill>
            </a:endParaRPr>
          </a:p>
        </p:txBody>
      </p:sp>
      <p:pic>
        <p:nvPicPr>
          <p:cNvPr id="19459" name="Picture 5">
            <a:extLst>
              <a:ext uri="{FF2B5EF4-FFF2-40B4-BE49-F238E27FC236}">
                <a16:creationId xmlns:a16="http://schemas.microsoft.com/office/drawing/2014/main" id="{45B09C41-09C0-4213-BFFF-3F81DF9F7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3562"/>
          <a:stretch>
            <a:fillRect/>
          </a:stretch>
        </p:blipFill>
        <p:spPr bwMode="auto">
          <a:xfrm>
            <a:off x="4872038" y="1844676"/>
            <a:ext cx="230346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11 - Ευθύγραμμο βέλος σύνδεσης">
            <a:extLst>
              <a:ext uri="{FF2B5EF4-FFF2-40B4-BE49-F238E27FC236}">
                <a16:creationId xmlns:a16="http://schemas.microsoft.com/office/drawing/2014/main" id="{7D8120CB-AAD3-44D1-981E-A671426E75C7}"/>
              </a:ext>
            </a:extLst>
          </p:cNvPr>
          <p:cNvCxnSpPr/>
          <p:nvPr/>
        </p:nvCxnSpPr>
        <p:spPr>
          <a:xfrm flipH="1">
            <a:off x="3575051" y="2349500"/>
            <a:ext cx="936625" cy="647700"/>
          </a:xfrm>
          <a:prstGeom prst="straightConnector1">
            <a:avLst/>
          </a:prstGeom>
          <a:ln w="38100" cmpd="sng">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a:extLst>
              <a:ext uri="{FF2B5EF4-FFF2-40B4-BE49-F238E27FC236}">
                <a16:creationId xmlns:a16="http://schemas.microsoft.com/office/drawing/2014/main" id="{1AF95D11-A040-4110-9720-A877ECAC7CD1}"/>
              </a:ext>
            </a:extLst>
          </p:cNvPr>
          <p:cNvCxnSpPr/>
          <p:nvPr/>
        </p:nvCxnSpPr>
        <p:spPr>
          <a:xfrm>
            <a:off x="7535864" y="2205038"/>
            <a:ext cx="936625" cy="576262"/>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a:extLst>
              <a:ext uri="{FF2B5EF4-FFF2-40B4-BE49-F238E27FC236}">
                <a16:creationId xmlns:a16="http://schemas.microsoft.com/office/drawing/2014/main" id="{AB085318-B511-4B03-881B-C0208C598497}"/>
              </a:ext>
            </a:extLst>
          </p:cNvPr>
          <p:cNvCxnSpPr/>
          <p:nvPr/>
        </p:nvCxnSpPr>
        <p:spPr>
          <a:xfrm>
            <a:off x="1524000" y="5013325"/>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a:extLst>
              <a:ext uri="{FF2B5EF4-FFF2-40B4-BE49-F238E27FC236}">
                <a16:creationId xmlns:a16="http://schemas.microsoft.com/office/drawing/2014/main" id="{56366F7B-4075-4279-9546-A23AF87C3AB3}"/>
              </a:ext>
            </a:extLst>
          </p:cNvPr>
          <p:cNvCxnSpPr/>
          <p:nvPr/>
        </p:nvCxnSpPr>
        <p:spPr>
          <a:xfrm>
            <a:off x="6024563" y="2852739"/>
            <a:ext cx="0" cy="1081087"/>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a:extLst>
              <a:ext uri="{FF2B5EF4-FFF2-40B4-BE49-F238E27FC236}">
                <a16:creationId xmlns:a16="http://schemas.microsoft.com/office/drawing/2014/main" id="{4BBE55DC-C3A6-4170-884E-65D88956C792}"/>
              </a:ext>
            </a:extLst>
          </p:cNvPr>
          <p:cNvCxnSpPr/>
          <p:nvPr/>
        </p:nvCxnSpPr>
        <p:spPr>
          <a:xfrm>
            <a:off x="4511675" y="3500438"/>
            <a:ext cx="3024188" cy="0"/>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a:extLst>
              <a:ext uri="{FF2B5EF4-FFF2-40B4-BE49-F238E27FC236}">
                <a16:creationId xmlns:a16="http://schemas.microsoft.com/office/drawing/2014/main" id="{3655DF57-46EF-4DA7-9513-FC012BBE09E9}"/>
              </a:ext>
            </a:extLst>
          </p:cNvPr>
          <p:cNvCxnSpPr/>
          <p:nvPr/>
        </p:nvCxnSpPr>
        <p:spPr>
          <a:xfrm>
            <a:off x="3359150" y="4292601"/>
            <a:ext cx="1296988" cy="360363"/>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a:extLst>
              <a:ext uri="{FF2B5EF4-FFF2-40B4-BE49-F238E27FC236}">
                <a16:creationId xmlns:a16="http://schemas.microsoft.com/office/drawing/2014/main" id="{693F9200-0187-47E4-BCB6-4F988760E986}"/>
              </a:ext>
            </a:extLst>
          </p:cNvPr>
          <p:cNvCxnSpPr/>
          <p:nvPr/>
        </p:nvCxnSpPr>
        <p:spPr>
          <a:xfrm flipH="1">
            <a:off x="7464425" y="3933826"/>
            <a:ext cx="935038" cy="790575"/>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9467" name="37 - TextBox">
            <a:extLst>
              <a:ext uri="{FF2B5EF4-FFF2-40B4-BE49-F238E27FC236}">
                <a16:creationId xmlns:a16="http://schemas.microsoft.com/office/drawing/2014/main" id="{0AD6DC39-FFAB-4418-BC95-428E80D294C4}"/>
              </a:ext>
            </a:extLst>
          </p:cNvPr>
          <p:cNvSpPr txBox="1">
            <a:spLocks noChangeArrowheads="1"/>
          </p:cNvSpPr>
          <p:nvPr/>
        </p:nvSpPr>
        <p:spPr bwMode="auto">
          <a:xfrm>
            <a:off x="1524000" y="5084764"/>
            <a:ext cx="1258888" cy="4308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200" b="1"/>
              <a:t>Κ.Ο.Π.Α</a:t>
            </a:r>
          </a:p>
          <a:p>
            <a:pPr eaLnBrk="1" hangingPunct="1"/>
            <a:r>
              <a:rPr lang="el-GR" altLang="el-GR" sz="1000" b="1"/>
              <a:t>Δειλινών</a:t>
            </a:r>
          </a:p>
        </p:txBody>
      </p:sp>
      <p:sp>
        <p:nvSpPr>
          <p:cNvPr id="19468" name="38 - TextBox">
            <a:extLst>
              <a:ext uri="{FF2B5EF4-FFF2-40B4-BE49-F238E27FC236}">
                <a16:creationId xmlns:a16="http://schemas.microsoft.com/office/drawing/2014/main" id="{29B64BC1-3870-4D72-A36C-2126C3430131}"/>
              </a:ext>
            </a:extLst>
          </p:cNvPr>
          <p:cNvSpPr txBox="1">
            <a:spLocks noChangeArrowheads="1"/>
          </p:cNvSpPr>
          <p:nvPr/>
        </p:nvSpPr>
        <p:spPr bwMode="auto">
          <a:xfrm>
            <a:off x="4295775" y="5084764"/>
            <a:ext cx="1258888"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200" b="1"/>
              <a:t>Κ.Ο.Π.Α</a:t>
            </a:r>
          </a:p>
          <a:p>
            <a:pPr eaLnBrk="1" hangingPunct="1"/>
            <a:r>
              <a:rPr lang="el-GR" altLang="el-GR" sz="1200" b="1"/>
              <a:t>Κέντρου</a:t>
            </a:r>
          </a:p>
        </p:txBody>
      </p:sp>
      <p:sp>
        <p:nvSpPr>
          <p:cNvPr id="19469" name="39 - TextBox">
            <a:extLst>
              <a:ext uri="{FF2B5EF4-FFF2-40B4-BE49-F238E27FC236}">
                <a16:creationId xmlns:a16="http://schemas.microsoft.com/office/drawing/2014/main" id="{509EC3F6-7EFA-483A-940F-9CF5B5FE11CE}"/>
              </a:ext>
            </a:extLst>
          </p:cNvPr>
          <p:cNvSpPr txBox="1">
            <a:spLocks noChangeArrowheads="1"/>
          </p:cNvSpPr>
          <p:nvPr/>
        </p:nvSpPr>
        <p:spPr bwMode="auto">
          <a:xfrm>
            <a:off x="6816725" y="6021389"/>
            <a:ext cx="1258888"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200" b="1"/>
              <a:t>Κ.Ο.Π.Α</a:t>
            </a:r>
          </a:p>
          <a:p>
            <a:pPr eaLnBrk="1" hangingPunct="1"/>
            <a:r>
              <a:rPr lang="el-GR" altLang="el-GR" sz="1200" b="1"/>
              <a:t>Ρεθύμνου</a:t>
            </a:r>
          </a:p>
        </p:txBody>
      </p:sp>
      <p:sp>
        <p:nvSpPr>
          <p:cNvPr id="19470" name="40 - TextBox">
            <a:extLst>
              <a:ext uri="{FF2B5EF4-FFF2-40B4-BE49-F238E27FC236}">
                <a16:creationId xmlns:a16="http://schemas.microsoft.com/office/drawing/2014/main" id="{E02492E2-62F3-4CA5-B048-52E4F02ACB67}"/>
              </a:ext>
            </a:extLst>
          </p:cNvPr>
          <p:cNvSpPr txBox="1">
            <a:spLocks noChangeArrowheads="1"/>
          </p:cNvSpPr>
          <p:nvPr/>
        </p:nvSpPr>
        <p:spPr bwMode="auto">
          <a:xfrm>
            <a:off x="6816726" y="5084764"/>
            <a:ext cx="1439863"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200" b="1"/>
              <a:t>Κ.Ο.Π.Α</a:t>
            </a:r>
          </a:p>
          <a:p>
            <a:pPr eaLnBrk="1" hangingPunct="1"/>
            <a:r>
              <a:rPr lang="el-GR" altLang="el-GR" sz="1200" b="1"/>
              <a:t>Μασταμπά</a:t>
            </a:r>
          </a:p>
        </p:txBody>
      </p:sp>
      <p:sp>
        <p:nvSpPr>
          <p:cNvPr id="19471" name="41 - TextBox">
            <a:extLst>
              <a:ext uri="{FF2B5EF4-FFF2-40B4-BE49-F238E27FC236}">
                <a16:creationId xmlns:a16="http://schemas.microsoft.com/office/drawing/2014/main" id="{0DF76662-72EB-4641-9727-8B4E97AD066D}"/>
              </a:ext>
            </a:extLst>
          </p:cNvPr>
          <p:cNvSpPr txBox="1">
            <a:spLocks noChangeArrowheads="1"/>
          </p:cNvSpPr>
          <p:nvPr/>
        </p:nvSpPr>
        <p:spPr bwMode="auto">
          <a:xfrm>
            <a:off x="8975726" y="5013326"/>
            <a:ext cx="1692275"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200" b="1"/>
              <a:t>Κ.Ο.Π.Α</a:t>
            </a:r>
          </a:p>
          <a:p>
            <a:pPr eaLnBrk="1" hangingPunct="1"/>
            <a:r>
              <a:rPr lang="el-GR" altLang="el-GR" sz="1200" b="1"/>
              <a:t>Ν. Αλικα/σού</a:t>
            </a:r>
          </a:p>
        </p:txBody>
      </p:sp>
      <p:sp>
        <p:nvSpPr>
          <p:cNvPr id="19472" name="42 - TextBox">
            <a:extLst>
              <a:ext uri="{FF2B5EF4-FFF2-40B4-BE49-F238E27FC236}">
                <a16:creationId xmlns:a16="http://schemas.microsoft.com/office/drawing/2014/main" id="{948282AD-1206-4005-80DE-0D45B1B63356}"/>
              </a:ext>
            </a:extLst>
          </p:cNvPr>
          <p:cNvSpPr txBox="1">
            <a:spLocks noChangeArrowheads="1"/>
          </p:cNvSpPr>
          <p:nvPr/>
        </p:nvSpPr>
        <p:spPr bwMode="auto">
          <a:xfrm>
            <a:off x="4295776" y="6021389"/>
            <a:ext cx="1439863"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200" b="1"/>
              <a:t>Κ.Ο.Π.Α</a:t>
            </a:r>
          </a:p>
          <a:p>
            <a:pPr eaLnBrk="1" hangingPunct="1"/>
            <a:r>
              <a:rPr lang="el-GR" altLang="el-GR" sz="1200" b="1"/>
              <a:t>Αγ. Βαρβάρας</a:t>
            </a:r>
          </a:p>
        </p:txBody>
      </p:sp>
      <p:sp>
        <p:nvSpPr>
          <p:cNvPr id="19473" name="43 - TextBox">
            <a:extLst>
              <a:ext uri="{FF2B5EF4-FFF2-40B4-BE49-F238E27FC236}">
                <a16:creationId xmlns:a16="http://schemas.microsoft.com/office/drawing/2014/main" id="{B4120423-CE20-4EAB-8E64-54ABD0545D08}"/>
              </a:ext>
            </a:extLst>
          </p:cNvPr>
          <p:cNvSpPr txBox="1">
            <a:spLocks noChangeArrowheads="1"/>
          </p:cNvSpPr>
          <p:nvPr/>
        </p:nvSpPr>
        <p:spPr bwMode="auto">
          <a:xfrm>
            <a:off x="1524000" y="6021389"/>
            <a:ext cx="1258888"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200" b="1"/>
              <a:t>Κ.Ο.Π.Α</a:t>
            </a:r>
          </a:p>
          <a:p>
            <a:pPr eaLnBrk="1" hangingPunct="1"/>
            <a:r>
              <a:rPr lang="el-GR" altLang="el-GR" sz="1200" b="1"/>
              <a:t>Γαζίου</a:t>
            </a:r>
          </a:p>
        </p:txBody>
      </p:sp>
      <p:sp>
        <p:nvSpPr>
          <p:cNvPr id="19474" name="44 - TextBox">
            <a:extLst>
              <a:ext uri="{FF2B5EF4-FFF2-40B4-BE49-F238E27FC236}">
                <a16:creationId xmlns:a16="http://schemas.microsoft.com/office/drawing/2014/main" id="{04522C60-7416-4E26-B760-5A8CEBFDF95B}"/>
              </a:ext>
            </a:extLst>
          </p:cNvPr>
          <p:cNvSpPr txBox="1">
            <a:spLocks noChangeArrowheads="1"/>
          </p:cNvSpPr>
          <p:nvPr/>
        </p:nvSpPr>
        <p:spPr bwMode="auto">
          <a:xfrm>
            <a:off x="8975726" y="6021389"/>
            <a:ext cx="1692275"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200" b="1"/>
              <a:t>Κ.Ο.Π.Α</a:t>
            </a:r>
          </a:p>
          <a:p>
            <a:pPr eaLnBrk="1" hangingPunct="1"/>
            <a:r>
              <a:rPr lang="el-GR" altLang="el-GR" sz="1200" b="1"/>
              <a:t>Αρκαλοχωρίου</a:t>
            </a:r>
          </a:p>
        </p:txBody>
      </p:sp>
      <p:cxnSp>
        <p:nvCxnSpPr>
          <p:cNvPr id="46" name="45 - Ευθύγραμμο βέλος σύνδεσης">
            <a:extLst>
              <a:ext uri="{FF2B5EF4-FFF2-40B4-BE49-F238E27FC236}">
                <a16:creationId xmlns:a16="http://schemas.microsoft.com/office/drawing/2014/main" id="{53FA243B-7917-4EC6-8313-CAF23F679AE3}"/>
              </a:ext>
            </a:extLst>
          </p:cNvPr>
          <p:cNvCxnSpPr/>
          <p:nvPr/>
        </p:nvCxnSpPr>
        <p:spPr>
          <a:xfrm>
            <a:off x="2063750" y="5661026"/>
            <a:ext cx="0" cy="360363"/>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8" name="47 - Ευθύγραμμο βέλος σύνδεσης">
            <a:extLst>
              <a:ext uri="{FF2B5EF4-FFF2-40B4-BE49-F238E27FC236}">
                <a16:creationId xmlns:a16="http://schemas.microsoft.com/office/drawing/2014/main" id="{1CA6291D-8EF8-4267-B05E-116B7CCB0CB1}"/>
              </a:ext>
            </a:extLst>
          </p:cNvPr>
          <p:cNvCxnSpPr/>
          <p:nvPr/>
        </p:nvCxnSpPr>
        <p:spPr>
          <a:xfrm>
            <a:off x="4872038" y="5661026"/>
            <a:ext cx="0" cy="360363"/>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9" name="48 - Ευθύγραμμο βέλος σύνδεσης">
            <a:extLst>
              <a:ext uri="{FF2B5EF4-FFF2-40B4-BE49-F238E27FC236}">
                <a16:creationId xmlns:a16="http://schemas.microsoft.com/office/drawing/2014/main" id="{A13967E4-1CC4-48F6-AB34-9DB4467D59F1}"/>
              </a:ext>
            </a:extLst>
          </p:cNvPr>
          <p:cNvCxnSpPr/>
          <p:nvPr/>
        </p:nvCxnSpPr>
        <p:spPr>
          <a:xfrm>
            <a:off x="7391400" y="5661026"/>
            <a:ext cx="0" cy="360363"/>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0" name="49 - Ευθύγραμμο βέλος σύνδεσης">
            <a:extLst>
              <a:ext uri="{FF2B5EF4-FFF2-40B4-BE49-F238E27FC236}">
                <a16:creationId xmlns:a16="http://schemas.microsoft.com/office/drawing/2014/main" id="{F5035CF5-D550-470F-9255-01A5ADE263EB}"/>
              </a:ext>
            </a:extLst>
          </p:cNvPr>
          <p:cNvCxnSpPr/>
          <p:nvPr/>
        </p:nvCxnSpPr>
        <p:spPr>
          <a:xfrm>
            <a:off x="9696450" y="5732463"/>
            <a:ext cx="0" cy="360362"/>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1" name="50 - Ευθύγραμμο βέλος σύνδεσης">
            <a:extLst>
              <a:ext uri="{FF2B5EF4-FFF2-40B4-BE49-F238E27FC236}">
                <a16:creationId xmlns:a16="http://schemas.microsoft.com/office/drawing/2014/main" id="{5753D126-79B4-45A1-8C1D-962785E8EFC3}"/>
              </a:ext>
            </a:extLst>
          </p:cNvPr>
          <p:cNvCxnSpPr/>
          <p:nvPr/>
        </p:nvCxnSpPr>
        <p:spPr>
          <a:xfrm flipV="1">
            <a:off x="3000375" y="5445125"/>
            <a:ext cx="935038" cy="7938"/>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5" name="54 - Ευθύγραμμο βέλος σύνδεσης">
            <a:extLst>
              <a:ext uri="{FF2B5EF4-FFF2-40B4-BE49-F238E27FC236}">
                <a16:creationId xmlns:a16="http://schemas.microsoft.com/office/drawing/2014/main" id="{B8E285B3-FBC0-4DF6-A606-63E970620A81}"/>
              </a:ext>
            </a:extLst>
          </p:cNvPr>
          <p:cNvCxnSpPr/>
          <p:nvPr/>
        </p:nvCxnSpPr>
        <p:spPr>
          <a:xfrm flipV="1">
            <a:off x="3000375" y="6308726"/>
            <a:ext cx="935038" cy="9525"/>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6" name="55 - Ευθύγραμμο βέλος σύνδεσης">
            <a:extLst>
              <a:ext uri="{FF2B5EF4-FFF2-40B4-BE49-F238E27FC236}">
                <a16:creationId xmlns:a16="http://schemas.microsoft.com/office/drawing/2014/main" id="{B9D916CD-C817-4EAB-9718-95A8D5277DEF}"/>
              </a:ext>
            </a:extLst>
          </p:cNvPr>
          <p:cNvCxnSpPr/>
          <p:nvPr/>
        </p:nvCxnSpPr>
        <p:spPr>
          <a:xfrm flipV="1">
            <a:off x="5735639" y="5445125"/>
            <a:ext cx="936625" cy="7938"/>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7" name="56 - Ευθύγραμμο βέλος σύνδεσης">
            <a:extLst>
              <a:ext uri="{FF2B5EF4-FFF2-40B4-BE49-F238E27FC236}">
                <a16:creationId xmlns:a16="http://schemas.microsoft.com/office/drawing/2014/main" id="{443AFB9B-4261-4CE3-B14B-91E7F35F98BA}"/>
              </a:ext>
            </a:extLst>
          </p:cNvPr>
          <p:cNvCxnSpPr/>
          <p:nvPr/>
        </p:nvCxnSpPr>
        <p:spPr>
          <a:xfrm flipV="1">
            <a:off x="5735639" y="6308726"/>
            <a:ext cx="936625" cy="9525"/>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57 - Ευθύγραμμο βέλος σύνδεσης">
            <a:extLst>
              <a:ext uri="{FF2B5EF4-FFF2-40B4-BE49-F238E27FC236}">
                <a16:creationId xmlns:a16="http://schemas.microsoft.com/office/drawing/2014/main" id="{39ED3A42-53BA-4D9F-AFFC-09819AE2F19E}"/>
              </a:ext>
            </a:extLst>
          </p:cNvPr>
          <p:cNvCxnSpPr/>
          <p:nvPr/>
        </p:nvCxnSpPr>
        <p:spPr>
          <a:xfrm>
            <a:off x="8256588" y="5516563"/>
            <a:ext cx="647700" cy="0"/>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0" name="59 - Ευθύγραμμο βέλος σύνδεσης">
            <a:extLst>
              <a:ext uri="{FF2B5EF4-FFF2-40B4-BE49-F238E27FC236}">
                <a16:creationId xmlns:a16="http://schemas.microsoft.com/office/drawing/2014/main" id="{59D5DDE3-13D6-4440-AF82-1AA914E5B5DD}"/>
              </a:ext>
            </a:extLst>
          </p:cNvPr>
          <p:cNvCxnSpPr/>
          <p:nvPr/>
        </p:nvCxnSpPr>
        <p:spPr>
          <a:xfrm flipV="1">
            <a:off x="8112126" y="6381750"/>
            <a:ext cx="936625" cy="7938"/>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pic>
        <p:nvPicPr>
          <p:cNvPr id="19485" name="Picture 2" descr="https://encrypted-tbn0.gstatic.com/images?q=tbn:ANd9GcSLOghCRx8ZlU1MX2M4UHQt_nVyNewh_DdvZ-GCmvLv_7STQRs59DN6Zg">
            <a:hlinkClick r:id="rId4"/>
            <a:extLst>
              <a:ext uri="{FF2B5EF4-FFF2-40B4-BE49-F238E27FC236}">
                <a16:creationId xmlns:a16="http://schemas.microsoft.com/office/drawing/2014/main" id="{FBC8A19F-D5E6-4567-8B30-87B3030E3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6588" y="2924176"/>
            <a:ext cx="79216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6" name="35 - TextBox">
            <a:extLst>
              <a:ext uri="{FF2B5EF4-FFF2-40B4-BE49-F238E27FC236}">
                <a16:creationId xmlns:a16="http://schemas.microsoft.com/office/drawing/2014/main" id="{641754EB-1634-46AC-8C5E-228B932F9A41}"/>
              </a:ext>
            </a:extLst>
          </p:cNvPr>
          <p:cNvSpPr txBox="1">
            <a:spLocks noChangeArrowheads="1"/>
          </p:cNvSpPr>
          <p:nvPr/>
        </p:nvSpPr>
        <p:spPr bwMode="auto">
          <a:xfrm>
            <a:off x="9004301" y="2708276"/>
            <a:ext cx="20559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400" dirty="0"/>
              <a:t>Εργαστήριο Αλκοολογίας</a:t>
            </a:r>
          </a:p>
          <a:p>
            <a:pPr eaLnBrk="1" hangingPunct="1"/>
            <a:r>
              <a:rPr lang="el-GR" altLang="el-GR" sz="1400" dirty="0"/>
              <a:t>Ιατρική Σχολή Παν.  Κρήτης</a:t>
            </a:r>
          </a:p>
        </p:txBody>
      </p:sp>
      <p:pic>
        <p:nvPicPr>
          <p:cNvPr id="19487" name="Picture 34" descr="logo Alkoologikou">
            <a:extLst>
              <a:ext uri="{FF2B5EF4-FFF2-40B4-BE49-F238E27FC236}">
                <a16:creationId xmlns:a16="http://schemas.microsoft.com/office/drawing/2014/main" id="{54DA42E3-E294-470C-B5F1-1644FBC8D5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3068638"/>
            <a:ext cx="19446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35" descr="10849007_10152512569827133_6095639889428587026_o">
            <a:extLst>
              <a:ext uri="{FF2B5EF4-FFF2-40B4-BE49-F238E27FC236}">
                <a16:creationId xmlns:a16="http://schemas.microsoft.com/office/drawing/2014/main" id="{4FAE77DF-244E-444D-B9D5-F671450CD0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313" y="4156076"/>
            <a:ext cx="19431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9" name="Text Box 36">
            <a:extLst>
              <a:ext uri="{FF2B5EF4-FFF2-40B4-BE49-F238E27FC236}">
                <a16:creationId xmlns:a16="http://schemas.microsoft.com/office/drawing/2014/main" id="{D9C48FBC-EED6-4089-9A2B-85C35FBE9949}"/>
              </a:ext>
            </a:extLst>
          </p:cNvPr>
          <p:cNvSpPr txBox="1">
            <a:spLocks noChangeArrowheads="1"/>
          </p:cNvSpPr>
          <p:nvPr/>
        </p:nvSpPr>
        <p:spPr bwMode="auto">
          <a:xfrm>
            <a:off x="3792538" y="1268413"/>
            <a:ext cx="43622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b="1" dirty="0">
                <a:solidFill>
                  <a:srgbClr val="FF0066"/>
                </a:solidFill>
              </a:rPr>
              <a:t>ΓΑΣΤΡΕΝΤΕΡΟΛΟΓΙΚΗ ΚΛΙΝΙΚΗ ΠΑΓΝΗ 1989</a:t>
            </a:r>
          </a:p>
        </p:txBody>
      </p:sp>
      <p:sp>
        <p:nvSpPr>
          <p:cNvPr id="19490" name="Line 38">
            <a:extLst>
              <a:ext uri="{FF2B5EF4-FFF2-40B4-BE49-F238E27FC236}">
                <a16:creationId xmlns:a16="http://schemas.microsoft.com/office/drawing/2014/main" id="{6E7BA794-2753-4D03-969F-7DC8ECC32787}"/>
              </a:ext>
            </a:extLst>
          </p:cNvPr>
          <p:cNvSpPr>
            <a:spLocks noChangeShapeType="1"/>
          </p:cNvSpPr>
          <p:nvPr/>
        </p:nvSpPr>
        <p:spPr bwMode="auto">
          <a:xfrm>
            <a:off x="6096000" y="1557339"/>
            <a:ext cx="0" cy="3587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9491" name="Text Box 39">
            <a:extLst>
              <a:ext uri="{FF2B5EF4-FFF2-40B4-BE49-F238E27FC236}">
                <a16:creationId xmlns:a16="http://schemas.microsoft.com/office/drawing/2014/main" id="{910642C0-CA76-465A-A921-D0892AAA9C3D}"/>
              </a:ext>
            </a:extLst>
          </p:cNvPr>
          <p:cNvSpPr txBox="1">
            <a:spLocks noChangeArrowheads="1"/>
          </p:cNvSpPr>
          <p:nvPr/>
        </p:nvSpPr>
        <p:spPr bwMode="auto">
          <a:xfrm>
            <a:off x="5664200" y="2565401"/>
            <a:ext cx="65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b="1" dirty="0"/>
              <a:t>1999</a:t>
            </a:r>
          </a:p>
        </p:txBody>
      </p:sp>
      <p:sp>
        <p:nvSpPr>
          <p:cNvPr id="19492" name="Text Box 40">
            <a:extLst>
              <a:ext uri="{FF2B5EF4-FFF2-40B4-BE49-F238E27FC236}">
                <a16:creationId xmlns:a16="http://schemas.microsoft.com/office/drawing/2014/main" id="{B38B9631-EA37-481C-8C2F-F7A2720762CA}"/>
              </a:ext>
            </a:extLst>
          </p:cNvPr>
          <p:cNvSpPr txBox="1">
            <a:spLocks noChangeArrowheads="1"/>
          </p:cNvSpPr>
          <p:nvPr/>
        </p:nvSpPr>
        <p:spPr bwMode="auto">
          <a:xfrm>
            <a:off x="2351088" y="4005263"/>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b="1"/>
              <a:t>2004</a:t>
            </a:r>
          </a:p>
        </p:txBody>
      </p:sp>
      <p:sp>
        <p:nvSpPr>
          <p:cNvPr id="19493" name="Text Box 42">
            <a:extLst>
              <a:ext uri="{FF2B5EF4-FFF2-40B4-BE49-F238E27FC236}">
                <a16:creationId xmlns:a16="http://schemas.microsoft.com/office/drawing/2014/main" id="{0941D78C-9280-4DF1-9C6E-31B8F6ECF2EF}"/>
              </a:ext>
            </a:extLst>
          </p:cNvPr>
          <p:cNvSpPr txBox="1">
            <a:spLocks noChangeArrowheads="1"/>
          </p:cNvSpPr>
          <p:nvPr/>
        </p:nvSpPr>
        <p:spPr bwMode="auto">
          <a:xfrm>
            <a:off x="5664200" y="3860801"/>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b="1"/>
              <a:t>2005</a:t>
            </a:r>
          </a:p>
        </p:txBody>
      </p:sp>
      <p:sp>
        <p:nvSpPr>
          <p:cNvPr id="19494" name="Text Box 43">
            <a:extLst>
              <a:ext uri="{FF2B5EF4-FFF2-40B4-BE49-F238E27FC236}">
                <a16:creationId xmlns:a16="http://schemas.microsoft.com/office/drawing/2014/main" id="{3DA76DDD-91EC-4C88-8CFE-3B064699CCCA}"/>
              </a:ext>
            </a:extLst>
          </p:cNvPr>
          <p:cNvSpPr txBox="1">
            <a:spLocks noChangeArrowheads="1"/>
          </p:cNvSpPr>
          <p:nvPr/>
        </p:nvSpPr>
        <p:spPr bwMode="auto">
          <a:xfrm>
            <a:off x="9007475" y="3296873"/>
            <a:ext cx="133163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200" dirty="0"/>
              <a:t>ΦΕΚ </a:t>
            </a:r>
            <a:r>
              <a:rPr lang="el-GR" altLang="el-GR" sz="1200" dirty="0" err="1"/>
              <a:t>Αρ</a:t>
            </a:r>
            <a:r>
              <a:rPr lang="el-GR" altLang="el-GR" sz="1200" dirty="0"/>
              <a:t>. 4328</a:t>
            </a:r>
            <a:r>
              <a:rPr lang="el-GR" altLang="el-GR" dirty="0"/>
              <a:t> </a:t>
            </a:r>
          </a:p>
          <a:p>
            <a:pPr eaLnBrk="1" hangingPunct="1"/>
            <a:r>
              <a:rPr lang="el-GR" altLang="el-GR" sz="1600" b="1" dirty="0"/>
              <a:t>2016</a:t>
            </a:r>
            <a:r>
              <a:rPr lang="el-GR" altLang="el-GR" sz="1200" dirty="0"/>
              <a:t> </a:t>
            </a:r>
          </a:p>
          <a:p>
            <a:pPr eaLnBrk="1" hangingPunct="1"/>
            <a:endParaRPr lang="el-GR" altLang="el-GR" sz="1200" dirty="0"/>
          </a:p>
        </p:txBody>
      </p:sp>
      <p:sp>
        <p:nvSpPr>
          <p:cNvPr id="19495" name="Text Box 44">
            <a:extLst>
              <a:ext uri="{FF2B5EF4-FFF2-40B4-BE49-F238E27FC236}">
                <a16:creationId xmlns:a16="http://schemas.microsoft.com/office/drawing/2014/main" id="{FC5AFF0F-BCA0-4C59-B2F0-E0A382F44F18}"/>
              </a:ext>
            </a:extLst>
          </p:cNvPr>
          <p:cNvSpPr txBox="1">
            <a:spLocks noChangeArrowheads="1"/>
          </p:cNvSpPr>
          <p:nvPr/>
        </p:nvSpPr>
        <p:spPr bwMode="auto">
          <a:xfrm>
            <a:off x="5232400" y="4038601"/>
            <a:ext cx="1607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l-GR" altLang="el-GR" sz="1200"/>
              <a:t>Ομάδες Αυτοβοήθειας</a:t>
            </a:r>
          </a:p>
          <a:p>
            <a:pPr eaLnBrk="1" hangingPunct="1"/>
            <a:r>
              <a:rPr lang="el-GR" altLang="el-GR" sz="1200"/>
              <a:t>Μεθοδολογία </a:t>
            </a:r>
            <a:r>
              <a:rPr lang="en-US" altLang="el-GR" sz="1200"/>
              <a:t>Hudolin</a:t>
            </a:r>
            <a:endParaRPr lang="el-GR" altLang="el-G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EE7FFFE2-3F85-491E-A199-BF196F80246C}"/>
              </a:ext>
            </a:extLst>
          </p:cNvPr>
          <p:cNvSpPr>
            <a:spLocks noGrp="1"/>
          </p:cNvSpPr>
          <p:nvPr>
            <p:ph type="title"/>
          </p:nvPr>
        </p:nvSpPr>
        <p:spPr>
          <a:xfrm>
            <a:off x="2231136" y="164592"/>
            <a:ext cx="7729728" cy="1188720"/>
          </a:xfrm>
        </p:spPr>
        <p:txBody>
          <a:bodyPr/>
          <a:lstStyle/>
          <a:p>
            <a:pPr eaLnBrk="1" hangingPunct="1">
              <a:defRPr/>
            </a:pPr>
            <a:r>
              <a:rPr lang="el-GR" b="1" dirty="0">
                <a:solidFill>
                  <a:schemeClr val="accent5">
                    <a:lumMod val="25000"/>
                  </a:schemeClr>
                </a:solidFill>
              </a:rPr>
              <a:t>ΠΟΙΟΙ ΣΥΜΜΕΤΕΧΟΥΝ ΣΤΟ </a:t>
            </a:r>
            <a:r>
              <a:rPr lang="el-GR" b="1" dirty="0" err="1">
                <a:solidFill>
                  <a:schemeClr val="accent5">
                    <a:lumMod val="25000"/>
                  </a:schemeClr>
                </a:solidFill>
              </a:rPr>
              <a:t>ΔΙκτυο</a:t>
            </a:r>
            <a:r>
              <a:rPr lang="el-GR" b="1" dirty="0">
                <a:solidFill>
                  <a:schemeClr val="accent5">
                    <a:lumMod val="25000"/>
                  </a:schemeClr>
                </a:solidFill>
              </a:rPr>
              <a:t> ΑλκοολογΙας </a:t>
            </a:r>
            <a:endParaRPr lang="el-GR" dirty="0"/>
          </a:p>
        </p:txBody>
      </p:sp>
      <p:sp>
        <p:nvSpPr>
          <p:cNvPr id="3" name="2 - Θέση περιεχομένου">
            <a:extLst>
              <a:ext uri="{FF2B5EF4-FFF2-40B4-BE49-F238E27FC236}">
                <a16:creationId xmlns:a16="http://schemas.microsoft.com/office/drawing/2014/main" id="{0822A3F1-F762-41AA-BA6C-464AB72C4AAA}"/>
              </a:ext>
            </a:extLst>
          </p:cNvPr>
          <p:cNvSpPr>
            <a:spLocks noGrp="1"/>
          </p:cNvSpPr>
          <p:nvPr>
            <p:ph idx="1"/>
          </p:nvPr>
        </p:nvSpPr>
        <p:spPr>
          <a:xfrm>
            <a:off x="1209675" y="1943100"/>
            <a:ext cx="9944099" cy="5068888"/>
          </a:xfrm>
        </p:spPr>
        <p:txBody>
          <a:bodyPr/>
          <a:lstStyle/>
          <a:p>
            <a:pPr algn="just" eaLnBrk="1" hangingPunct="1">
              <a:buFontTx/>
              <a:buNone/>
              <a:defRPr/>
            </a:pPr>
            <a:r>
              <a:rPr lang="el-GR" sz="2400" dirty="0"/>
              <a:t>    </a:t>
            </a:r>
            <a:r>
              <a:rPr lang="el-GR" sz="2400" dirty="0">
                <a:solidFill>
                  <a:schemeClr val="accent5">
                    <a:lumMod val="10000"/>
                  </a:schemeClr>
                </a:solidFill>
              </a:rPr>
              <a:t>Οι υπηρεσίες που προσφέρει το Δίκτυο Αλκοολογίας, παρέχονται δωρεάν με σεβασμό στο ιατρικό απόρρητο. </a:t>
            </a:r>
          </a:p>
          <a:p>
            <a:pPr eaLnBrk="1" hangingPunct="1">
              <a:buFontTx/>
              <a:buNone/>
              <a:defRPr/>
            </a:pPr>
            <a:endParaRPr lang="el-GR" dirty="0">
              <a:solidFill>
                <a:schemeClr val="accent5">
                  <a:lumMod val="10000"/>
                </a:schemeClr>
              </a:solidFill>
            </a:endParaRPr>
          </a:p>
          <a:p>
            <a:pPr eaLnBrk="1" hangingPunct="1">
              <a:buFontTx/>
              <a:buNone/>
              <a:defRPr/>
            </a:pPr>
            <a:r>
              <a:rPr lang="el-GR" sz="2800" b="1" u="sng" dirty="0">
                <a:solidFill>
                  <a:schemeClr val="accent5">
                    <a:lumMod val="10000"/>
                  </a:schemeClr>
                </a:solidFill>
              </a:rPr>
              <a:t>Μέλη του Δικτύου:</a:t>
            </a:r>
          </a:p>
          <a:p>
            <a:pPr eaLnBrk="1" hangingPunct="1">
              <a:buFontTx/>
              <a:buNone/>
              <a:defRPr/>
            </a:pPr>
            <a:endParaRPr lang="el-GR" sz="2400" dirty="0">
              <a:solidFill>
                <a:schemeClr val="accent5">
                  <a:lumMod val="10000"/>
                </a:schemeClr>
              </a:solidFill>
            </a:endParaRPr>
          </a:p>
          <a:p>
            <a:pPr eaLnBrk="1" hangingPunct="1">
              <a:buFontTx/>
              <a:buNone/>
              <a:defRPr/>
            </a:pPr>
            <a:r>
              <a:rPr lang="el-GR" sz="2400" dirty="0">
                <a:solidFill>
                  <a:schemeClr val="accent5">
                    <a:lumMod val="10000"/>
                  </a:schemeClr>
                </a:solidFill>
              </a:rPr>
              <a:t>1) Ευαισθητοποιημένοι επαγγελματίες υγείας </a:t>
            </a:r>
          </a:p>
          <a:p>
            <a:pPr eaLnBrk="1" hangingPunct="1">
              <a:buFontTx/>
              <a:buNone/>
              <a:defRPr/>
            </a:pPr>
            <a:r>
              <a:rPr lang="el-GR" sz="2000" dirty="0">
                <a:solidFill>
                  <a:schemeClr val="accent5">
                    <a:lumMod val="10000"/>
                  </a:schemeClr>
                </a:solidFill>
              </a:rPr>
              <a:t>(γιατροί, κοινωνιολόγοι, ψυχολόγοι, κοινωνικοί λειτουργοί)</a:t>
            </a:r>
          </a:p>
          <a:p>
            <a:pPr eaLnBrk="1" hangingPunct="1">
              <a:buFontTx/>
              <a:buNone/>
              <a:defRPr/>
            </a:pPr>
            <a:endParaRPr lang="el-GR" sz="2400" dirty="0">
              <a:solidFill>
                <a:schemeClr val="accent5">
                  <a:lumMod val="10000"/>
                </a:schemeClr>
              </a:solidFill>
            </a:endParaRPr>
          </a:p>
          <a:p>
            <a:pPr eaLnBrk="1" hangingPunct="1">
              <a:buFontTx/>
              <a:buNone/>
              <a:defRPr/>
            </a:pPr>
            <a:r>
              <a:rPr lang="el-GR" sz="2400" dirty="0">
                <a:solidFill>
                  <a:schemeClr val="accent5">
                    <a:lumMod val="10000"/>
                  </a:schemeClr>
                </a:solidFill>
              </a:rPr>
              <a:t>2)Ευαισθητοποιημένοι πολίτες</a:t>
            </a:r>
          </a:p>
          <a:p>
            <a:pPr eaLnBrk="1" hangingPunct="1">
              <a:buFontTx/>
              <a:buNone/>
              <a:defRPr/>
            </a:pPr>
            <a:r>
              <a:rPr lang="el-GR" sz="2000" dirty="0">
                <a:solidFill>
                  <a:schemeClr val="accent5">
                    <a:lumMod val="10000"/>
                  </a:schemeClr>
                </a:solidFill>
              </a:rPr>
              <a:t>(εκπαιδευμένοι εθελοντές &amp; αλκοολικοί σε μακροχρόνια αποχή)  </a:t>
            </a:r>
          </a:p>
        </p:txBody>
      </p:sp>
      <p:pic>
        <p:nvPicPr>
          <p:cNvPr id="20484" name="Picture 50">
            <a:extLst>
              <a:ext uri="{FF2B5EF4-FFF2-40B4-BE49-F238E27FC236}">
                <a16:creationId xmlns:a16="http://schemas.microsoft.com/office/drawing/2014/main" id="{FB06D57F-394C-4DBE-ADFE-7E52369271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9988" y="2876550"/>
            <a:ext cx="208915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6982F98-DD22-41D9-A53F-A3E0D147C8BB}"/>
              </a:ext>
            </a:extLst>
          </p:cNvPr>
          <p:cNvSpPr>
            <a:spLocks noGrp="1" noChangeArrowheads="1"/>
          </p:cNvSpPr>
          <p:nvPr>
            <p:ph type="title"/>
          </p:nvPr>
        </p:nvSpPr>
        <p:spPr>
          <a:xfrm>
            <a:off x="2231136" y="964692"/>
            <a:ext cx="7729728" cy="1064133"/>
          </a:xfrm>
        </p:spPr>
        <p:txBody>
          <a:bodyPr>
            <a:noAutofit/>
          </a:bodyPr>
          <a:lstStyle/>
          <a:p>
            <a:r>
              <a:rPr lang="el-GR" altLang="el-GR" sz="2400" dirty="0" err="1"/>
              <a:t>ΚαταγραφΗ</a:t>
            </a:r>
            <a:r>
              <a:rPr lang="el-GR" altLang="el-GR" sz="2400" dirty="0"/>
              <a:t> του </a:t>
            </a:r>
            <a:r>
              <a:rPr lang="el-GR" altLang="el-GR" sz="2400" dirty="0" err="1"/>
              <a:t>ΠροβλΗματος</a:t>
            </a:r>
            <a:r>
              <a:rPr lang="el-GR" altLang="el-GR" sz="2400" dirty="0"/>
              <a:t> στην </a:t>
            </a:r>
            <a:r>
              <a:rPr lang="el-GR" altLang="el-GR" sz="2400" dirty="0" err="1"/>
              <a:t>ΚρΗτη</a:t>
            </a:r>
            <a:endParaRPr lang="el-GR" altLang="el-GR" sz="2400" dirty="0"/>
          </a:p>
        </p:txBody>
      </p:sp>
      <p:sp>
        <p:nvSpPr>
          <p:cNvPr id="29699" name="Rectangle 3">
            <a:extLst>
              <a:ext uri="{FF2B5EF4-FFF2-40B4-BE49-F238E27FC236}">
                <a16:creationId xmlns:a16="http://schemas.microsoft.com/office/drawing/2014/main" id="{2396E33A-999D-4414-BD8A-593990FD25B9}"/>
              </a:ext>
            </a:extLst>
          </p:cNvPr>
          <p:cNvSpPr>
            <a:spLocks noGrp="1" noChangeArrowheads="1"/>
          </p:cNvSpPr>
          <p:nvPr>
            <p:ph type="body" idx="1"/>
          </p:nvPr>
        </p:nvSpPr>
        <p:spPr>
          <a:xfrm>
            <a:off x="2009775" y="2638044"/>
            <a:ext cx="7951089" cy="3101983"/>
          </a:xfrm>
        </p:spPr>
        <p:txBody>
          <a:bodyPr>
            <a:normAutofit/>
          </a:bodyPr>
          <a:lstStyle/>
          <a:p>
            <a:pPr marL="0" indent="0">
              <a:buNone/>
            </a:pPr>
            <a:r>
              <a:rPr lang="el-GR" altLang="el-GR" sz="2800" dirty="0"/>
              <a:t>Το Δίκτυο Αλκοολογίας από το 2011, και σε συνεργασία με το </a:t>
            </a:r>
            <a:r>
              <a:rPr lang="el-GR" altLang="el-GR" sz="2800" b="1" dirty="0"/>
              <a:t>ΕΚΤΕΠΝ </a:t>
            </a:r>
            <a:r>
              <a:rPr lang="el-GR" altLang="el-GR" sz="2800" dirty="0"/>
              <a:t>του ΕΠΙΨΥ, συμμετείχε στη δημιουργία </a:t>
            </a:r>
            <a:r>
              <a:rPr lang="el-GR" altLang="el-GR" sz="2800" b="1" dirty="0"/>
              <a:t>ερευνητικού ερωτηματολογίου</a:t>
            </a:r>
            <a:r>
              <a:rPr lang="el-GR" altLang="el-GR" sz="2800" dirty="0"/>
              <a:t> (του Δείκτη Αιτήματος Θεραπείας, ΔΑΘ) σε όλους τους ασθενείς με ΔΧΑ που ζητούν βοήθεια για πρώτη φορά με σκοπό την </a:t>
            </a:r>
            <a:r>
              <a:rPr lang="el-GR" altLang="el-GR" sz="2800" b="1" dirty="0"/>
              <a:t>Πανελλήνια  επιδημιολογική αποτύπωση του προβλήματος</a:t>
            </a:r>
          </a:p>
          <a:p>
            <a:pPr>
              <a:lnSpc>
                <a:spcPct val="90000"/>
              </a:lnSpc>
            </a:pPr>
            <a:endParaRPr lang="el-GR" altLang="el-GR" dirty="0"/>
          </a:p>
        </p:txBody>
      </p:sp>
      <p:pic>
        <p:nvPicPr>
          <p:cNvPr id="29700" name="Picture 41">
            <a:extLst>
              <a:ext uri="{FF2B5EF4-FFF2-40B4-BE49-F238E27FC236}">
                <a16:creationId xmlns:a16="http://schemas.microsoft.com/office/drawing/2014/main" id="{7324A542-017D-4586-B24E-DE0EF71AF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339" t="1717" r="54727" b="89333"/>
          <a:stretch>
            <a:fillRect/>
          </a:stretch>
        </p:blipFill>
        <p:spPr bwMode="auto">
          <a:xfrm>
            <a:off x="8477250" y="5788026"/>
            <a:ext cx="21907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A7F13BC-D6CA-487D-992E-BC7E0100FEAF}"/>
              </a:ext>
            </a:extLst>
          </p:cNvPr>
          <p:cNvSpPr>
            <a:spLocks noGrp="1" noChangeArrowheads="1"/>
          </p:cNvSpPr>
          <p:nvPr>
            <p:ph type="title"/>
          </p:nvPr>
        </p:nvSpPr>
        <p:spPr>
          <a:xfrm>
            <a:off x="2231136" y="917067"/>
            <a:ext cx="7729728" cy="1026033"/>
          </a:xfrm>
        </p:spPr>
        <p:txBody>
          <a:bodyPr>
            <a:normAutofit/>
          </a:bodyPr>
          <a:lstStyle/>
          <a:p>
            <a:r>
              <a:rPr lang="el-GR" altLang="el-GR" sz="2400" dirty="0" err="1"/>
              <a:t>Αλλες</a:t>
            </a:r>
            <a:r>
              <a:rPr lang="el-GR" altLang="el-GR" sz="2400" dirty="0"/>
              <a:t> </a:t>
            </a:r>
            <a:r>
              <a:rPr lang="el-GR" altLang="el-GR" sz="2400" dirty="0" err="1"/>
              <a:t>Συνεργασιες</a:t>
            </a:r>
            <a:r>
              <a:rPr lang="el-GR" altLang="el-GR" sz="2400" dirty="0"/>
              <a:t> του </a:t>
            </a:r>
            <a:r>
              <a:rPr lang="el-GR" altLang="el-GR" sz="2400" dirty="0" err="1"/>
              <a:t>Δικτυου</a:t>
            </a:r>
            <a:endParaRPr lang="el-GR" altLang="el-GR" sz="2400" dirty="0"/>
          </a:p>
        </p:txBody>
      </p:sp>
      <p:sp>
        <p:nvSpPr>
          <p:cNvPr id="30723" name="Rectangle 3">
            <a:extLst>
              <a:ext uri="{FF2B5EF4-FFF2-40B4-BE49-F238E27FC236}">
                <a16:creationId xmlns:a16="http://schemas.microsoft.com/office/drawing/2014/main" id="{36A63350-D26E-4AA0-BFD9-2F42FDEA66AE}"/>
              </a:ext>
            </a:extLst>
          </p:cNvPr>
          <p:cNvSpPr>
            <a:spLocks noGrp="1" noChangeArrowheads="1"/>
          </p:cNvSpPr>
          <p:nvPr>
            <p:ph type="body" idx="1"/>
          </p:nvPr>
        </p:nvSpPr>
        <p:spPr>
          <a:xfrm>
            <a:off x="2231136" y="2638044"/>
            <a:ext cx="7729728" cy="3365191"/>
          </a:xfrm>
        </p:spPr>
        <p:txBody>
          <a:bodyPr>
            <a:normAutofit fontScale="92500" lnSpcReduction="20000"/>
          </a:bodyPr>
          <a:lstStyle/>
          <a:p>
            <a:pPr>
              <a:lnSpc>
                <a:spcPct val="90000"/>
              </a:lnSpc>
            </a:pPr>
            <a:r>
              <a:rPr lang="el-GR" altLang="el-GR" sz="2800" b="1" dirty="0"/>
              <a:t>«Η ΕΠΙΣΤΡΟΦΗ»</a:t>
            </a:r>
            <a:r>
              <a:rPr lang="el-GR" altLang="el-GR" sz="2800" dirty="0"/>
              <a:t> είναι θεσμικό μέλος (Γραμματέας) του ΔΣ του ΚΕΣΑΝ (Κέντρο Πρόληψης Εξαρτήσεων και Προαγωγής Ψυχοκινητικής Υγείας Ηρακλείου)</a:t>
            </a:r>
          </a:p>
          <a:p>
            <a:pPr>
              <a:lnSpc>
                <a:spcPct val="90000"/>
              </a:lnSpc>
            </a:pPr>
            <a:endParaRPr lang="el-GR" altLang="el-GR" sz="2800" dirty="0"/>
          </a:p>
          <a:p>
            <a:pPr>
              <a:lnSpc>
                <a:spcPct val="90000"/>
              </a:lnSpc>
            </a:pPr>
            <a:r>
              <a:rPr lang="el-GR" altLang="el-GR" sz="2800" b="1" dirty="0"/>
              <a:t>Το Εργαστήριο Αλκοολογίας της Ιατρικής Σχολής και το Αλκοολογικό Ιατρείο</a:t>
            </a:r>
            <a:r>
              <a:rPr lang="el-GR" altLang="el-GR" sz="2800" dirty="0"/>
              <a:t> συμμετέχουν στην υλοποίηση του </a:t>
            </a:r>
            <a:r>
              <a:rPr lang="el-GR" altLang="el-GR" sz="2800" dirty="0" err="1"/>
              <a:t>διατμηματικού</a:t>
            </a:r>
            <a:r>
              <a:rPr lang="el-GR" altLang="el-GR" sz="2800" dirty="0"/>
              <a:t> </a:t>
            </a:r>
            <a:r>
              <a:rPr lang="en-US" altLang="el-GR" sz="2800" dirty="0"/>
              <a:t>Master</a:t>
            </a:r>
            <a:r>
              <a:rPr lang="el-GR" altLang="el-GR" sz="2800" dirty="0"/>
              <a:t> (Τμήμα Ψυχολογίας και Ιατρική Σχολή) του Πανεπιστημίου Κρήτης </a:t>
            </a:r>
            <a:r>
              <a:rPr lang="el-GR" altLang="el-GR" sz="2800" i="1" dirty="0"/>
              <a:t>«Κλινικές Παρεμβάσεις στις Εξαρτήσεις»</a:t>
            </a:r>
            <a:r>
              <a:rPr lang="el-GR" altLang="el-GR" sz="2800" dirty="0"/>
              <a:t> (ΦΕΚ </a:t>
            </a:r>
            <a:r>
              <a:rPr lang="el-GR" altLang="el-GR" sz="2800" dirty="0" err="1"/>
              <a:t>σελ</a:t>
            </a:r>
            <a:r>
              <a:rPr lang="el-GR" altLang="el-GR" sz="2800" dirty="0"/>
              <a:t> 7423, Απόφαση </a:t>
            </a:r>
            <a:r>
              <a:rPr lang="el-GR" altLang="el-GR" sz="2800" dirty="0" err="1"/>
              <a:t>αρ</a:t>
            </a:r>
            <a:r>
              <a:rPr lang="el-GR" altLang="el-GR" sz="2800" dirty="0"/>
              <a:t> 2041/25.02.2016, άρθρο 9)</a:t>
            </a:r>
          </a:p>
        </p:txBody>
      </p:sp>
    </p:spTree>
  </p:cSld>
  <p:clrMapOvr>
    <a:masterClrMapping/>
  </p:clrMapOvr>
</p:sld>
</file>

<file path=ppt/theme/theme1.xml><?xml version="1.0" encoding="utf-8"?>
<a:theme xmlns:a="http://schemas.openxmlformats.org/drawingml/2006/main" name="Δέμα">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TM10001115[[fn=Δέμα]]</Template>
  <TotalTime>468</TotalTime>
  <Words>2328</Words>
  <Application>Microsoft Office PowerPoint</Application>
  <PresentationFormat>Ευρεία οθόνη</PresentationFormat>
  <Paragraphs>177</Paragraphs>
  <Slides>25</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25</vt:i4>
      </vt:variant>
    </vt:vector>
  </HeadingPairs>
  <TitlesOfParts>
    <vt:vector size="33" baseType="lpstr">
      <vt:lpstr>Arial</vt:lpstr>
      <vt:lpstr>Calibri</vt:lpstr>
      <vt:lpstr>Century Gothic</vt:lpstr>
      <vt:lpstr>Chalkboard</vt:lpstr>
      <vt:lpstr>Corbel</vt:lpstr>
      <vt:lpstr>Gill Sans MT</vt:lpstr>
      <vt:lpstr>VAG-HandWritten</vt:lpstr>
      <vt:lpstr>Δέμα</vt:lpstr>
      <vt:lpstr>Το Δικτυο ΑλκοολογΙας και ο ρoλος των ΚΟΠΑ.  Η εμπειρια του ηρακλειου</vt:lpstr>
      <vt:lpstr>  Δικτυο ΑΛΚΟΟΛΟΓΙΑΣ ΚΡΗΤΗΣ Αλκοολογίας </vt:lpstr>
      <vt:lpstr>ΜΕΡΙΚΑ ΔΕΔΟΜΕΝΑ ΓΙΑ ΤΗΝ ΘΕΡΑΠΕΙΑ ΤΩΝ ΔΙΑΤΑΡΑΧΩΝ ΧΡΗΣΗΣ ΑΛΚΟΟΛ</vt:lpstr>
      <vt:lpstr> Το δΙκτυο ΑλκοολογΙας στην ΚρΗτη ΕπαγγελματικΑ ιδρΥματα και φορεΙς </vt:lpstr>
      <vt:lpstr>Παρουσίαση του PowerPoint</vt:lpstr>
      <vt:lpstr> ΔΙκτυο ΑλκοολογΙας ΚΡΗΤΗΣ  </vt:lpstr>
      <vt:lpstr>ΠΟΙΟΙ ΣΥΜΜΕΤΕΧΟΥΝ ΣΤΟ ΔΙκτυο ΑλκοολογΙας </vt:lpstr>
      <vt:lpstr>ΚαταγραφΗ του ΠροβλΗματος στην ΚρΗτη</vt:lpstr>
      <vt:lpstr>Αλλες Συνεργασιες του Δικτυου</vt:lpstr>
      <vt:lpstr>Προληψη, μια περιπλοκη υποθεση</vt:lpstr>
      <vt:lpstr>Παρουσίαση του PowerPoint</vt:lpstr>
      <vt:lpstr>Ποικιλια των ΔρΑσεων ΠρΟληψης Η ΔΙΚΤΥΩΣΗ ΣΤΗΝ ΠΡΟΛΗΨΗ </vt:lpstr>
      <vt:lpstr> Εφηβοι και ΑλκοΟλ.  ΕκπαΙδευση εκπαιδευτΩΝ </vt:lpstr>
      <vt:lpstr>Η ΔΙΚΤΥΩΣΗ ΣΤΗΝ ΠΡΟΛΗΨΗ ΕβδομΑδα ΠρΟληψης ΑλκοΟλ </vt:lpstr>
      <vt:lpstr>Εβδομαδα Προληψης Αλκοολ Θεματα και δρασεισ </vt:lpstr>
      <vt:lpstr>Παρουσίαση του PowerPoint</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ΤΑ Πλεονεκτηματα του δικτυου</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Δικτυο ΑλκοολογΙας και ο ρoλος των ΚΟΠΑ.  Η εμπειρια του ηρακλειου</dc:title>
  <dc:creator>mouzasi@uoc.gr</dc:creator>
  <cp:lastModifiedBy>mouzasi@uoc.gr</cp:lastModifiedBy>
  <cp:revision>18</cp:revision>
  <dcterms:created xsi:type="dcterms:W3CDTF">2022-10-31T17:22:18Z</dcterms:created>
  <dcterms:modified xsi:type="dcterms:W3CDTF">2024-03-12T21:13:12Z</dcterms:modified>
</cp:coreProperties>
</file>