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32" r:id="rId2"/>
    <p:sldId id="338" r:id="rId3"/>
    <p:sldId id="339" r:id="rId4"/>
    <p:sldId id="291" r:id="rId5"/>
    <p:sldId id="292" r:id="rId6"/>
    <p:sldId id="371" r:id="rId7"/>
    <p:sldId id="340" r:id="rId8"/>
    <p:sldId id="296" r:id="rId9"/>
    <p:sldId id="341" r:id="rId10"/>
    <p:sldId id="364" r:id="rId11"/>
    <p:sldId id="374" r:id="rId12"/>
    <p:sldId id="375" r:id="rId13"/>
    <p:sldId id="376" r:id="rId14"/>
    <p:sldId id="354" r:id="rId15"/>
    <p:sldId id="343" r:id="rId16"/>
    <p:sldId id="348" r:id="rId17"/>
    <p:sldId id="342" r:id="rId18"/>
    <p:sldId id="349" r:id="rId19"/>
    <p:sldId id="347" r:id="rId20"/>
    <p:sldId id="350" r:id="rId21"/>
    <p:sldId id="346" r:id="rId22"/>
    <p:sldId id="351" r:id="rId23"/>
    <p:sldId id="345" r:id="rId24"/>
    <p:sldId id="352" r:id="rId25"/>
    <p:sldId id="356" r:id="rId26"/>
    <p:sldId id="357" r:id="rId27"/>
    <p:sldId id="378" r:id="rId28"/>
    <p:sldId id="381" r:id="rId29"/>
    <p:sldId id="383" r:id="rId30"/>
    <p:sldId id="379" r:id="rId31"/>
    <p:sldId id="363" r:id="rId32"/>
    <p:sldId id="365" r:id="rId33"/>
    <p:sldId id="377" r:id="rId34"/>
    <p:sldId id="362" r:id="rId35"/>
    <p:sldId id="277" r:id="rId3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D77"/>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2" autoAdjust="0"/>
  </p:normalViewPr>
  <p:slideViewPr>
    <p:cSldViewPr snapToGrid="0">
      <p:cViewPr varScale="1">
        <p:scale>
          <a:sx n="73" d="100"/>
          <a:sy n="73" d="100"/>
        </p:scale>
        <p:origin x="630" y="72"/>
      </p:cViewPr>
      <p:guideLst>
        <p:guide orient="horz" pos="2160"/>
        <p:guide pos="3840"/>
      </p:guideLst>
    </p:cSldViewPr>
  </p:slideViewPr>
  <p:outlineViewPr>
    <p:cViewPr>
      <p:scale>
        <a:sx n="33" d="100"/>
        <a:sy n="33" d="100"/>
      </p:scale>
      <p:origin x="0" y="1665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FA0A4A-2F7A-4B2C-845B-E085326CC851}" type="doc">
      <dgm:prSet loTypeId="urn:microsoft.com/office/officeart/2005/8/layout/chevron1" loCatId="process" qsTypeId="urn:microsoft.com/office/officeart/2005/8/quickstyle/simple1" qsCatId="simple" csTypeId="urn:microsoft.com/office/officeart/2005/8/colors/accent1_2" csCatId="accent1" phldr="1"/>
      <dgm:spPr/>
    </dgm:pt>
    <dgm:pt modelId="{677865DC-08AB-4E55-81E4-17299704ED2E}">
      <dgm:prSet phldrT="[Text]"/>
      <dgm:spPr>
        <a:solidFill>
          <a:srgbClr val="00B050"/>
        </a:solidFill>
      </dgm:spPr>
      <dgm:t>
        <a:bodyPr/>
        <a:lstStyle/>
        <a:p>
          <a:r>
            <a:rPr lang="el-GR" dirty="0"/>
            <a:t>χρήση</a:t>
          </a:r>
        </a:p>
      </dgm:t>
    </dgm:pt>
    <dgm:pt modelId="{476BD7B7-849B-403C-B956-6A701B565478}" type="parTrans" cxnId="{7AEB1DB6-D1D6-4DBC-8F1B-209CB9C538BA}">
      <dgm:prSet/>
      <dgm:spPr/>
      <dgm:t>
        <a:bodyPr/>
        <a:lstStyle/>
        <a:p>
          <a:endParaRPr lang="el-GR"/>
        </a:p>
      </dgm:t>
    </dgm:pt>
    <dgm:pt modelId="{8C1E040D-F186-465C-B8A5-FF651195F49B}" type="sibTrans" cxnId="{7AEB1DB6-D1D6-4DBC-8F1B-209CB9C538BA}">
      <dgm:prSet/>
      <dgm:spPr/>
      <dgm:t>
        <a:bodyPr/>
        <a:lstStyle/>
        <a:p>
          <a:endParaRPr lang="el-GR"/>
        </a:p>
      </dgm:t>
    </dgm:pt>
    <dgm:pt modelId="{046EE978-81C5-453F-B75C-ECEF71DD5C1D}">
      <dgm:prSet phldrT="[Text]"/>
      <dgm:spPr>
        <a:solidFill>
          <a:schemeClr val="accent2">
            <a:lumMod val="75000"/>
          </a:schemeClr>
        </a:solidFill>
      </dgm:spPr>
      <dgm:t>
        <a:bodyPr/>
        <a:lstStyle/>
        <a:p>
          <a:r>
            <a:rPr lang="el-GR" dirty="0"/>
            <a:t>κατάχρηση</a:t>
          </a:r>
        </a:p>
      </dgm:t>
    </dgm:pt>
    <dgm:pt modelId="{9B1BAF18-BBAD-4418-8179-C61D5C372CC7}" type="parTrans" cxnId="{0637EA3B-7E4F-4065-95B8-EE0463CBCB08}">
      <dgm:prSet/>
      <dgm:spPr/>
      <dgm:t>
        <a:bodyPr/>
        <a:lstStyle/>
        <a:p>
          <a:endParaRPr lang="el-GR"/>
        </a:p>
      </dgm:t>
    </dgm:pt>
    <dgm:pt modelId="{6F93BF88-94F2-4F25-89CA-54398F9B6181}" type="sibTrans" cxnId="{0637EA3B-7E4F-4065-95B8-EE0463CBCB08}">
      <dgm:prSet/>
      <dgm:spPr/>
      <dgm:t>
        <a:bodyPr/>
        <a:lstStyle/>
        <a:p>
          <a:endParaRPr lang="el-GR"/>
        </a:p>
      </dgm:t>
    </dgm:pt>
    <dgm:pt modelId="{440F0892-3A58-4A97-ABFE-3D7093168220}">
      <dgm:prSet phldrT="[Text]"/>
      <dgm:spPr/>
      <dgm:t>
        <a:bodyPr/>
        <a:lstStyle/>
        <a:p>
          <a:r>
            <a:rPr lang="el-GR" dirty="0"/>
            <a:t>εθισμός</a:t>
          </a:r>
        </a:p>
      </dgm:t>
    </dgm:pt>
    <dgm:pt modelId="{8C2096F8-020B-4CA5-82FF-758D79D27CF8}" type="parTrans" cxnId="{3663FFF1-DD05-4257-A416-DFAE60BB9681}">
      <dgm:prSet/>
      <dgm:spPr/>
      <dgm:t>
        <a:bodyPr/>
        <a:lstStyle/>
        <a:p>
          <a:endParaRPr lang="el-GR"/>
        </a:p>
      </dgm:t>
    </dgm:pt>
    <dgm:pt modelId="{A0C6FF7E-D97A-4192-8E47-CDEA062BA93F}" type="sibTrans" cxnId="{3663FFF1-DD05-4257-A416-DFAE60BB9681}">
      <dgm:prSet/>
      <dgm:spPr/>
      <dgm:t>
        <a:bodyPr/>
        <a:lstStyle/>
        <a:p>
          <a:endParaRPr lang="el-GR"/>
        </a:p>
      </dgm:t>
    </dgm:pt>
    <dgm:pt modelId="{5A1496E0-8B3E-4B84-B0AD-2C15BFE51A8C}">
      <dgm:prSet phldrT="[Text]"/>
      <dgm:spPr>
        <a:solidFill>
          <a:schemeClr val="tx1">
            <a:lumMod val="75000"/>
            <a:lumOff val="25000"/>
          </a:schemeClr>
        </a:solidFill>
      </dgm:spPr>
      <dgm:t>
        <a:bodyPr/>
        <a:lstStyle/>
        <a:p>
          <a:r>
            <a:rPr lang="el-GR" dirty="0"/>
            <a:t>εξάρτηση</a:t>
          </a:r>
        </a:p>
      </dgm:t>
    </dgm:pt>
    <dgm:pt modelId="{EC58E286-5B3D-4433-B537-DC5C1D460C05}" type="parTrans" cxnId="{0FEAC2F9-B192-4E25-B684-5F66EBD0DC6B}">
      <dgm:prSet/>
      <dgm:spPr/>
      <dgm:t>
        <a:bodyPr/>
        <a:lstStyle/>
        <a:p>
          <a:endParaRPr lang="el-GR"/>
        </a:p>
      </dgm:t>
    </dgm:pt>
    <dgm:pt modelId="{079A4071-3E2F-4867-B8D7-159ECCC73B1F}" type="sibTrans" cxnId="{0FEAC2F9-B192-4E25-B684-5F66EBD0DC6B}">
      <dgm:prSet/>
      <dgm:spPr/>
      <dgm:t>
        <a:bodyPr/>
        <a:lstStyle/>
        <a:p>
          <a:endParaRPr lang="el-GR"/>
        </a:p>
      </dgm:t>
    </dgm:pt>
    <dgm:pt modelId="{62E49505-C9D2-4735-9848-5E48DA9CA94C}" type="pres">
      <dgm:prSet presAssocID="{25FA0A4A-2F7A-4B2C-845B-E085326CC851}" presName="Name0" presStyleCnt="0">
        <dgm:presLayoutVars>
          <dgm:dir/>
          <dgm:animLvl val="lvl"/>
          <dgm:resizeHandles val="exact"/>
        </dgm:presLayoutVars>
      </dgm:prSet>
      <dgm:spPr/>
    </dgm:pt>
    <dgm:pt modelId="{5DF52DF7-9EE0-434F-8CFA-C5AB4831C3AB}" type="pres">
      <dgm:prSet presAssocID="{677865DC-08AB-4E55-81E4-17299704ED2E}" presName="parTxOnly" presStyleLbl="node1" presStyleIdx="0" presStyleCnt="4">
        <dgm:presLayoutVars>
          <dgm:chMax val="0"/>
          <dgm:chPref val="0"/>
          <dgm:bulletEnabled val="1"/>
        </dgm:presLayoutVars>
      </dgm:prSet>
      <dgm:spPr/>
      <dgm:t>
        <a:bodyPr/>
        <a:lstStyle/>
        <a:p>
          <a:endParaRPr lang="el-GR"/>
        </a:p>
      </dgm:t>
    </dgm:pt>
    <dgm:pt modelId="{A633F19B-E701-4F13-9B03-F4BD0521040E}" type="pres">
      <dgm:prSet presAssocID="{8C1E040D-F186-465C-B8A5-FF651195F49B}" presName="parTxOnlySpace" presStyleCnt="0"/>
      <dgm:spPr/>
    </dgm:pt>
    <dgm:pt modelId="{D354C37A-A540-4B66-B1B9-E5950A77884A}" type="pres">
      <dgm:prSet presAssocID="{046EE978-81C5-453F-B75C-ECEF71DD5C1D}" presName="parTxOnly" presStyleLbl="node1" presStyleIdx="1" presStyleCnt="4" custLinFactNeighborY="-1550">
        <dgm:presLayoutVars>
          <dgm:chMax val="0"/>
          <dgm:chPref val="0"/>
          <dgm:bulletEnabled val="1"/>
        </dgm:presLayoutVars>
      </dgm:prSet>
      <dgm:spPr/>
      <dgm:t>
        <a:bodyPr/>
        <a:lstStyle/>
        <a:p>
          <a:endParaRPr lang="el-GR"/>
        </a:p>
      </dgm:t>
    </dgm:pt>
    <dgm:pt modelId="{01661746-6294-4394-A7CA-B770F2A390E7}" type="pres">
      <dgm:prSet presAssocID="{6F93BF88-94F2-4F25-89CA-54398F9B6181}" presName="parTxOnlySpace" presStyleCnt="0"/>
      <dgm:spPr/>
    </dgm:pt>
    <dgm:pt modelId="{0D91406F-0685-4265-AEB3-F12C353B817D}" type="pres">
      <dgm:prSet presAssocID="{440F0892-3A58-4A97-ABFE-3D7093168220}" presName="parTxOnly" presStyleLbl="node1" presStyleIdx="2" presStyleCnt="4">
        <dgm:presLayoutVars>
          <dgm:chMax val="0"/>
          <dgm:chPref val="0"/>
          <dgm:bulletEnabled val="1"/>
        </dgm:presLayoutVars>
      </dgm:prSet>
      <dgm:spPr/>
      <dgm:t>
        <a:bodyPr/>
        <a:lstStyle/>
        <a:p>
          <a:endParaRPr lang="el-GR"/>
        </a:p>
      </dgm:t>
    </dgm:pt>
    <dgm:pt modelId="{4A76A5FF-8585-46B2-AF1E-DE34621C8B6F}" type="pres">
      <dgm:prSet presAssocID="{A0C6FF7E-D97A-4192-8E47-CDEA062BA93F}" presName="parTxOnlySpace" presStyleCnt="0"/>
      <dgm:spPr/>
    </dgm:pt>
    <dgm:pt modelId="{E33367B3-28DD-4555-93E9-5B02A002DBA9}" type="pres">
      <dgm:prSet presAssocID="{5A1496E0-8B3E-4B84-B0AD-2C15BFE51A8C}" presName="parTxOnly" presStyleLbl="node1" presStyleIdx="3" presStyleCnt="4">
        <dgm:presLayoutVars>
          <dgm:chMax val="0"/>
          <dgm:chPref val="0"/>
          <dgm:bulletEnabled val="1"/>
        </dgm:presLayoutVars>
      </dgm:prSet>
      <dgm:spPr/>
      <dgm:t>
        <a:bodyPr/>
        <a:lstStyle/>
        <a:p>
          <a:endParaRPr lang="el-GR"/>
        </a:p>
      </dgm:t>
    </dgm:pt>
  </dgm:ptLst>
  <dgm:cxnLst>
    <dgm:cxn modelId="{7AEB1DB6-D1D6-4DBC-8F1B-209CB9C538BA}" srcId="{25FA0A4A-2F7A-4B2C-845B-E085326CC851}" destId="{677865DC-08AB-4E55-81E4-17299704ED2E}" srcOrd="0" destOrd="0" parTransId="{476BD7B7-849B-403C-B956-6A701B565478}" sibTransId="{8C1E040D-F186-465C-B8A5-FF651195F49B}"/>
    <dgm:cxn modelId="{2CA0622F-AB69-4AF5-88BF-0AF031A93747}" type="presOf" srcId="{25FA0A4A-2F7A-4B2C-845B-E085326CC851}" destId="{62E49505-C9D2-4735-9848-5E48DA9CA94C}" srcOrd="0" destOrd="0" presId="urn:microsoft.com/office/officeart/2005/8/layout/chevron1"/>
    <dgm:cxn modelId="{FD94CFC3-CB02-45DB-8747-1CBCEC0D96E8}" type="presOf" srcId="{440F0892-3A58-4A97-ABFE-3D7093168220}" destId="{0D91406F-0685-4265-AEB3-F12C353B817D}" srcOrd="0" destOrd="0" presId="urn:microsoft.com/office/officeart/2005/8/layout/chevron1"/>
    <dgm:cxn modelId="{8FCEBBD2-5C96-49F2-BC06-4D9DDF7607D6}" type="presOf" srcId="{5A1496E0-8B3E-4B84-B0AD-2C15BFE51A8C}" destId="{E33367B3-28DD-4555-93E9-5B02A002DBA9}" srcOrd="0" destOrd="0" presId="urn:microsoft.com/office/officeart/2005/8/layout/chevron1"/>
    <dgm:cxn modelId="{0FEAC2F9-B192-4E25-B684-5F66EBD0DC6B}" srcId="{25FA0A4A-2F7A-4B2C-845B-E085326CC851}" destId="{5A1496E0-8B3E-4B84-B0AD-2C15BFE51A8C}" srcOrd="3" destOrd="0" parTransId="{EC58E286-5B3D-4433-B537-DC5C1D460C05}" sibTransId="{079A4071-3E2F-4867-B8D7-159ECCC73B1F}"/>
    <dgm:cxn modelId="{0637EA3B-7E4F-4065-95B8-EE0463CBCB08}" srcId="{25FA0A4A-2F7A-4B2C-845B-E085326CC851}" destId="{046EE978-81C5-453F-B75C-ECEF71DD5C1D}" srcOrd="1" destOrd="0" parTransId="{9B1BAF18-BBAD-4418-8179-C61D5C372CC7}" sibTransId="{6F93BF88-94F2-4F25-89CA-54398F9B6181}"/>
    <dgm:cxn modelId="{C7298221-E6E7-4CB6-BD97-ED0707F05A41}" type="presOf" srcId="{677865DC-08AB-4E55-81E4-17299704ED2E}" destId="{5DF52DF7-9EE0-434F-8CFA-C5AB4831C3AB}" srcOrd="0" destOrd="0" presId="urn:microsoft.com/office/officeart/2005/8/layout/chevron1"/>
    <dgm:cxn modelId="{E9D7B399-7820-47CB-A8C0-E14FDCBF1D2B}" type="presOf" srcId="{046EE978-81C5-453F-B75C-ECEF71DD5C1D}" destId="{D354C37A-A540-4B66-B1B9-E5950A77884A}" srcOrd="0" destOrd="0" presId="urn:microsoft.com/office/officeart/2005/8/layout/chevron1"/>
    <dgm:cxn modelId="{3663FFF1-DD05-4257-A416-DFAE60BB9681}" srcId="{25FA0A4A-2F7A-4B2C-845B-E085326CC851}" destId="{440F0892-3A58-4A97-ABFE-3D7093168220}" srcOrd="2" destOrd="0" parTransId="{8C2096F8-020B-4CA5-82FF-758D79D27CF8}" sibTransId="{A0C6FF7E-D97A-4192-8E47-CDEA062BA93F}"/>
    <dgm:cxn modelId="{ECB49FA6-A9A5-492B-ABAF-869E1018EC4E}" type="presParOf" srcId="{62E49505-C9D2-4735-9848-5E48DA9CA94C}" destId="{5DF52DF7-9EE0-434F-8CFA-C5AB4831C3AB}" srcOrd="0" destOrd="0" presId="urn:microsoft.com/office/officeart/2005/8/layout/chevron1"/>
    <dgm:cxn modelId="{2701CAF4-9B84-4C96-89DB-4D123C875DBE}" type="presParOf" srcId="{62E49505-C9D2-4735-9848-5E48DA9CA94C}" destId="{A633F19B-E701-4F13-9B03-F4BD0521040E}" srcOrd="1" destOrd="0" presId="urn:microsoft.com/office/officeart/2005/8/layout/chevron1"/>
    <dgm:cxn modelId="{18927316-DDFD-4135-8D22-C81DD500FDDD}" type="presParOf" srcId="{62E49505-C9D2-4735-9848-5E48DA9CA94C}" destId="{D354C37A-A540-4B66-B1B9-E5950A77884A}" srcOrd="2" destOrd="0" presId="urn:microsoft.com/office/officeart/2005/8/layout/chevron1"/>
    <dgm:cxn modelId="{AA465605-BC37-48F1-AAAB-E0823B8C400D}" type="presParOf" srcId="{62E49505-C9D2-4735-9848-5E48DA9CA94C}" destId="{01661746-6294-4394-A7CA-B770F2A390E7}" srcOrd="3" destOrd="0" presId="urn:microsoft.com/office/officeart/2005/8/layout/chevron1"/>
    <dgm:cxn modelId="{F6BD3546-28FB-4AC1-8C7A-D74567369EEB}" type="presParOf" srcId="{62E49505-C9D2-4735-9848-5E48DA9CA94C}" destId="{0D91406F-0685-4265-AEB3-F12C353B817D}" srcOrd="4" destOrd="0" presId="urn:microsoft.com/office/officeart/2005/8/layout/chevron1"/>
    <dgm:cxn modelId="{A88B39AC-632F-414E-AA6B-079667A8D8A4}" type="presParOf" srcId="{62E49505-C9D2-4735-9848-5E48DA9CA94C}" destId="{4A76A5FF-8585-46B2-AF1E-DE34621C8B6F}" srcOrd="5" destOrd="0" presId="urn:microsoft.com/office/officeart/2005/8/layout/chevron1"/>
    <dgm:cxn modelId="{10257C40-2108-481B-ADEF-C015EE3352DA}" type="presParOf" srcId="{62E49505-C9D2-4735-9848-5E48DA9CA94C}" destId="{E33367B3-28DD-4555-93E9-5B02A002DBA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EB07A-FF64-4F5C-95D6-AE8C338F893B}"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el-GR"/>
        </a:p>
      </dgm:t>
    </dgm:pt>
    <dgm:pt modelId="{D4DBD924-2E19-497A-A183-3B165B989EC8}">
      <dgm:prSet phldrT="[Text]" custT="1"/>
      <dgm:spPr>
        <a:solidFill>
          <a:srgbClr val="92D050"/>
        </a:solidFill>
      </dgm:spPr>
      <dgm:t>
        <a:bodyPr/>
        <a:lstStyle/>
        <a:p>
          <a:r>
            <a:rPr lang="el-GR" sz="2000" dirty="0">
              <a:solidFill>
                <a:schemeClr val="tx1"/>
              </a:solidFill>
            </a:rPr>
            <a:t>ΕΦΗΒΙΚΗ</a:t>
          </a:r>
        </a:p>
        <a:p>
          <a:r>
            <a:rPr lang="el-GR" sz="1800" dirty="0">
              <a:solidFill>
                <a:schemeClr val="tx1"/>
              </a:solidFill>
            </a:rPr>
            <a:t>ΚΑΤΑΧΡΗΣΗ ΑΛΚΟΟΛ</a:t>
          </a:r>
        </a:p>
      </dgm:t>
    </dgm:pt>
    <dgm:pt modelId="{3F0387C1-CBAF-4A42-8E3D-4BCA57D3E4C5}" type="parTrans" cxnId="{E8A31B8D-B1AD-479C-9F16-6299AE3FC433}">
      <dgm:prSet/>
      <dgm:spPr/>
      <dgm:t>
        <a:bodyPr/>
        <a:lstStyle/>
        <a:p>
          <a:endParaRPr lang="el-GR"/>
        </a:p>
      </dgm:t>
    </dgm:pt>
    <dgm:pt modelId="{B7FD63B8-2A3B-4787-8D01-358117B75ACD}" type="sibTrans" cxnId="{E8A31B8D-B1AD-479C-9F16-6299AE3FC433}">
      <dgm:prSet/>
      <dgm:spPr/>
      <dgm:t>
        <a:bodyPr/>
        <a:lstStyle/>
        <a:p>
          <a:endParaRPr lang="el-GR"/>
        </a:p>
      </dgm:t>
    </dgm:pt>
    <dgm:pt modelId="{03239F99-274D-4678-9FC2-CA5CE6F2104A}">
      <dgm:prSet phldrT="[Text]" custT="1"/>
      <dgm:spPr/>
      <dgm:t>
        <a:bodyPr/>
        <a:lstStyle/>
        <a:p>
          <a:r>
            <a:rPr lang="el-GR" sz="1050" dirty="0">
              <a:solidFill>
                <a:schemeClr val="tx1"/>
              </a:solidFill>
            </a:rPr>
            <a:t>ΦΤΩΧΕΣ</a:t>
          </a:r>
        </a:p>
        <a:p>
          <a:r>
            <a:rPr lang="el-GR" sz="1050" dirty="0">
              <a:solidFill>
                <a:schemeClr val="tx1"/>
              </a:solidFill>
            </a:rPr>
            <a:t>ΣΧΟΛΙΚΕΣ ΕΠΙΔΟΣΕΙΣ</a:t>
          </a:r>
        </a:p>
      </dgm:t>
    </dgm:pt>
    <dgm:pt modelId="{8F33EC57-A051-4147-B371-CB7A73275AB8}" type="parTrans" cxnId="{293F4B78-44D8-4794-8197-51EC6E1FAE26}">
      <dgm:prSet/>
      <dgm:spPr/>
      <dgm:t>
        <a:bodyPr/>
        <a:lstStyle/>
        <a:p>
          <a:endParaRPr lang="el-GR"/>
        </a:p>
      </dgm:t>
    </dgm:pt>
    <dgm:pt modelId="{84519B23-4783-4991-A874-98ADCF89526A}" type="sibTrans" cxnId="{293F4B78-44D8-4794-8197-51EC6E1FAE26}">
      <dgm:prSet/>
      <dgm:spPr/>
      <dgm:t>
        <a:bodyPr/>
        <a:lstStyle/>
        <a:p>
          <a:endParaRPr lang="el-GR"/>
        </a:p>
      </dgm:t>
    </dgm:pt>
    <dgm:pt modelId="{F9624DE5-A5B8-42E0-AE65-BC74468A2AE2}">
      <dgm:prSet phldrT="[Text]" custT="1"/>
      <dgm:spPr/>
      <dgm:t>
        <a:bodyPr/>
        <a:lstStyle/>
        <a:p>
          <a:r>
            <a:rPr lang="el-GR" sz="1050" dirty="0">
              <a:solidFill>
                <a:schemeClr val="tx1"/>
              </a:solidFill>
            </a:rPr>
            <a:t>ΕΜΠΛΟΚΕΣ ΜΕ ΤΟΝ ΝΟΜΟ</a:t>
          </a:r>
        </a:p>
      </dgm:t>
    </dgm:pt>
    <dgm:pt modelId="{7AA1DD45-5C80-4B43-A876-B186B561D03B}" type="parTrans" cxnId="{5FB837FD-E4A6-4110-AE96-AD6264A1160D}">
      <dgm:prSet/>
      <dgm:spPr/>
      <dgm:t>
        <a:bodyPr/>
        <a:lstStyle/>
        <a:p>
          <a:endParaRPr lang="el-GR"/>
        </a:p>
      </dgm:t>
    </dgm:pt>
    <dgm:pt modelId="{E55F5FBB-07B7-4310-9722-8A87BD897723}" type="sibTrans" cxnId="{5FB837FD-E4A6-4110-AE96-AD6264A1160D}">
      <dgm:prSet/>
      <dgm:spPr/>
      <dgm:t>
        <a:bodyPr/>
        <a:lstStyle/>
        <a:p>
          <a:endParaRPr lang="el-GR"/>
        </a:p>
      </dgm:t>
    </dgm:pt>
    <dgm:pt modelId="{3944B020-8E4F-42F3-A2A0-B29D2A9AC937}">
      <dgm:prSet phldrT="[Text]" custT="1"/>
      <dgm:spPr/>
      <dgm:t>
        <a:bodyPr/>
        <a:lstStyle/>
        <a:p>
          <a:r>
            <a:rPr lang="el-GR" sz="1050" dirty="0">
              <a:solidFill>
                <a:schemeClr val="tx1"/>
              </a:solidFill>
            </a:rPr>
            <a:t>ΑΠΟΣΥΡΣΗ ΑΠΌ ΚΟΙΝΩΝΙΚΑ ΑΠΟΔΕΚΤΕΣ ΔΡΑΣΕΙΣ</a:t>
          </a:r>
        </a:p>
      </dgm:t>
    </dgm:pt>
    <dgm:pt modelId="{74559128-A591-48CD-9539-DD317607BB6F}" type="parTrans" cxnId="{FD7ED9E5-A9EA-4363-A645-BB0377B10FE3}">
      <dgm:prSet/>
      <dgm:spPr/>
      <dgm:t>
        <a:bodyPr/>
        <a:lstStyle/>
        <a:p>
          <a:endParaRPr lang="el-GR"/>
        </a:p>
      </dgm:t>
    </dgm:pt>
    <dgm:pt modelId="{16FF0954-C693-4C95-8C18-B1E67B944F31}" type="sibTrans" cxnId="{FD7ED9E5-A9EA-4363-A645-BB0377B10FE3}">
      <dgm:prSet/>
      <dgm:spPr/>
      <dgm:t>
        <a:bodyPr/>
        <a:lstStyle/>
        <a:p>
          <a:endParaRPr lang="el-GR"/>
        </a:p>
      </dgm:t>
    </dgm:pt>
    <dgm:pt modelId="{D835E807-018F-4865-A8BB-4970CA93BBB8}">
      <dgm:prSet phldrT="[Text]" custT="1"/>
      <dgm:spPr/>
      <dgm:t>
        <a:bodyPr/>
        <a:lstStyle/>
        <a:p>
          <a:r>
            <a:rPr lang="el-GR" sz="900" dirty="0">
              <a:solidFill>
                <a:schemeClr val="tx1"/>
              </a:solidFill>
            </a:rPr>
            <a:t>ΑΝΕΠΙΘΥΜΗΤΕΣ ΕΓΚΥΜΟΣΥΝΕΣ</a:t>
          </a:r>
        </a:p>
      </dgm:t>
    </dgm:pt>
    <dgm:pt modelId="{EC969A4D-3984-44EA-ACE7-4FE12F8B171F}" type="parTrans" cxnId="{3FA1295E-C3D8-4939-9416-28AA3D7C9E00}">
      <dgm:prSet/>
      <dgm:spPr/>
      <dgm:t>
        <a:bodyPr/>
        <a:lstStyle/>
        <a:p>
          <a:endParaRPr lang="el-GR"/>
        </a:p>
      </dgm:t>
    </dgm:pt>
    <dgm:pt modelId="{80EFD52B-B8E5-42D1-9F06-B6E50E854551}" type="sibTrans" cxnId="{3FA1295E-C3D8-4939-9416-28AA3D7C9E00}">
      <dgm:prSet/>
      <dgm:spPr/>
      <dgm:t>
        <a:bodyPr/>
        <a:lstStyle/>
        <a:p>
          <a:endParaRPr lang="el-GR"/>
        </a:p>
      </dgm:t>
    </dgm:pt>
    <dgm:pt modelId="{D9C88C51-077D-4F22-A329-3BDA35010517}">
      <dgm:prSet phldrT="[Text]" custT="1"/>
      <dgm:spPr/>
      <dgm:t>
        <a:bodyPr/>
        <a:lstStyle/>
        <a:p>
          <a:r>
            <a:rPr lang="el-GR" sz="1050" dirty="0">
              <a:solidFill>
                <a:schemeClr val="tx1"/>
              </a:solidFill>
            </a:rPr>
            <a:t>ΕΡΓΑΣΙΑΚΗ ΑΣΤΑΘΕΙΑ</a:t>
          </a:r>
        </a:p>
      </dgm:t>
    </dgm:pt>
    <dgm:pt modelId="{2F2E6B63-FF91-4973-97AF-99C8C66BE612}" type="parTrans" cxnId="{E3BB1E5A-5C91-4984-8EEE-ABF6DA45BE4C}">
      <dgm:prSet/>
      <dgm:spPr/>
      <dgm:t>
        <a:bodyPr/>
        <a:lstStyle/>
        <a:p>
          <a:endParaRPr lang="el-GR"/>
        </a:p>
      </dgm:t>
    </dgm:pt>
    <dgm:pt modelId="{23DF15A5-47B0-48E1-AC1E-75CA32F2572A}" type="sibTrans" cxnId="{E3BB1E5A-5C91-4984-8EEE-ABF6DA45BE4C}">
      <dgm:prSet/>
      <dgm:spPr/>
      <dgm:t>
        <a:bodyPr/>
        <a:lstStyle/>
        <a:p>
          <a:endParaRPr lang="el-GR"/>
        </a:p>
      </dgm:t>
    </dgm:pt>
    <dgm:pt modelId="{8245F044-119A-4654-920F-70F556F3429E}">
      <dgm:prSet phldrT="[Text]" custT="1"/>
      <dgm:spPr/>
      <dgm:t>
        <a:bodyPr/>
        <a:lstStyle/>
        <a:p>
          <a:r>
            <a:rPr lang="el-GR" sz="1050" dirty="0">
              <a:solidFill>
                <a:schemeClr val="tx1"/>
              </a:solidFill>
            </a:rPr>
            <a:t>ΠΡΟΒΛΗΜΑΤΑ ΥΓΕΙΑΣ</a:t>
          </a:r>
        </a:p>
      </dgm:t>
    </dgm:pt>
    <dgm:pt modelId="{4BEE76A6-C29E-43A4-B9CF-83EA8EA8178E}" type="parTrans" cxnId="{9A479783-000D-4A9F-A360-22BC42B229B7}">
      <dgm:prSet/>
      <dgm:spPr/>
      <dgm:t>
        <a:bodyPr/>
        <a:lstStyle/>
        <a:p>
          <a:endParaRPr lang="el-GR"/>
        </a:p>
      </dgm:t>
    </dgm:pt>
    <dgm:pt modelId="{A573F81D-7F61-4F0A-A6E9-1CF4C61CA6D0}" type="sibTrans" cxnId="{9A479783-000D-4A9F-A360-22BC42B229B7}">
      <dgm:prSet/>
      <dgm:spPr/>
      <dgm:t>
        <a:bodyPr/>
        <a:lstStyle/>
        <a:p>
          <a:endParaRPr lang="el-GR"/>
        </a:p>
      </dgm:t>
    </dgm:pt>
    <dgm:pt modelId="{29D2445B-4362-48A3-8B75-8EB97AC10650}">
      <dgm:prSet phldrT="[Text]" custT="1"/>
      <dgm:spPr/>
      <dgm:t>
        <a:bodyPr/>
        <a:lstStyle/>
        <a:p>
          <a:r>
            <a:rPr lang="el-GR" sz="1050" dirty="0">
              <a:solidFill>
                <a:schemeClr val="tx1"/>
              </a:solidFill>
            </a:rPr>
            <a:t>ΑΤΥΧΗΜΑΤΑ ΑΠΟΠΕΙΡΕΣ ΔΟΛΟΦΟΝΙΕΣ</a:t>
          </a:r>
        </a:p>
      </dgm:t>
    </dgm:pt>
    <dgm:pt modelId="{3FC73ECB-65C9-4652-990F-DEC5C4A45F58}" type="parTrans" cxnId="{2AF6E0F0-E382-49F6-AF3D-79EA1B85B1D4}">
      <dgm:prSet/>
      <dgm:spPr/>
      <dgm:t>
        <a:bodyPr/>
        <a:lstStyle/>
        <a:p>
          <a:endParaRPr lang="el-GR"/>
        </a:p>
      </dgm:t>
    </dgm:pt>
    <dgm:pt modelId="{473F4536-5E6A-4489-AF6C-03FA8ABB310C}" type="sibTrans" cxnId="{2AF6E0F0-E382-49F6-AF3D-79EA1B85B1D4}">
      <dgm:prSet/>
      <dgm:spPr/>
      <dgm:t>
        <a:bodyPr/>
        <a:lstStyle/>
        <a:p>
          <a:endParaRPr lang="el-GR"/>
        </a:p>
      </dgm:t>
    </dgm:pt>
    <dgm:pt modelId="{B6390CF9-1198-48D7-8B89-CFB66ADC9870}" type="pres">
      <dgm:prSet presAssocID="{F9FEB07A-FF64-4F5C-95D6-AE8C338F893B}" presName="Name0" presStyleCnt="0">
        <dgm:presLayoutVars>
          <dgm:chMax val="1"/>
          <dgm:dir/>
          <dgm:animLvl val="ctr"/>
          <dgm:resizeHandles val="exact"/>
        </dgm:presLayoutVars>
      </dgm:prSet>
      <dgm:spPr/>
      <dgm:t>
        <a:bodyPr/>
        <a:lstStyle/>
        <a:p>
          <a:endParaRPr lang="el-GR"/>
        </a:p>
      </dgm:t>
    </dgm:pt>
    <dgm:pt modelId="{6DF987D2-4412-48A3-8D01-51BBBB9CA197}" type="pres">
      <dgm:prSet presAssocID="{D4DBD924-2E19-497A-A183-3B165B989EC8}" presName="centerShape" presStyleLbl="node0" presStyleIdx="0" presStyleCnt="1" custLinFactNeighborX="927" custLinFactNeighborY="-1855"/>
      <dgm:spPr/>
      <dgm:t>
        <a:bodyPr/>
        <a:lstStyle/>
        <a:p>
          <a:endParaRPr lang="el-GR"/>
        </a:p>
      </dgm:t>
    </dgm:pt>
    <dgm:pt modelId="{7EB3CF20-E636-4265-97DA-C225F24220EC}" type="pres">
      <dgm:prSet presAssocID="{03239F99-274D-4678-9FC2-CA5CE6F2104A}" presName="node" presStyleLbl="node1" presStyleIdx="0" presStyleCnt="7">
        <dgm:presLayoutVars>
          <dgm:bulletEnabled val="1"/>
        </dgm:presLayoutVars>
      </dgm:prSet>
      <dgm:spPr/>
      <dgm:t>
        <a:bodyPr/>
        <a:lstStyle/>
        <a:p>
          <a:endParaRPr lang="el-GR"/>
        </a:p>
      </dgm:t>
    </dgm:pt>
    <dgm:pt modelId="{124A87F7-A74B-41DB-9BCE-FDFB37622791}" type="pres">
      <dgm:prSet presAssocID="{03239F99-274D-4678-9FC2-CA5CE6F2104A}" presName="dummy" presStyleCnt="0"/>
      <dgm:spPr/>
    </dgm:pt>
    <dgm:pt modelId="{8B8D6BCA-69FE-40FD-A706-D17681C053D2}" type="pres">
      <dgm:prSet presAssocID="{84519B23-4783-4991-A874-98ADCF89526A}" presName="sibTrans" presStyleLbl="sibTrans2D1" presStyleIdx="0" presStyleCnt="7"/>
      <dgm:spPr/>
      <dgm:t>
        <a:bodyPr/>
        <a:lstStyle/>
        <a:p>
          <a:endParaRPr lang="el-GR"/>
        </a:p>
      </dgm:t>
    </dgm:pt>
    <dgm:pt modelId="{99D3905C-6008-4DA3-960A-0823685578C4}" type="pres">
      <dgm:prSet presAssocID="{D9C88C51-077D-4F22-A329-3BDA35010517}" presName="node" presStyleLbl="node1" presStyleIdx="1" presStyleCnt="7" custRadScaleRad="101167" custRadScaleInc="-4791">
        <dgm:presLayoutVars>
          <dgm:bulletEnabled val="1"/>
        </dgm:presLayoutVars>
      </dgm:prSet>
      <dgm:spPr/>
      <dgm:t>
        <a:bodyPr/>
        <a:lstStyle/>
        <a:p>
          <a:endParaRPr lang="el-GR"/>
        </a:p>
      </dgm:t>
    </dgm:pt>
    <dgm:pt modelId="{A6563AD9-6298-4AEB-97D3-C7A69FA0F555}" type="pres">
      <dgm:prSet presAssocID="{D9C88C51-077D-4F22-A329-3BDA35010517}" presName="dummy" presStyleCnt="0"/>
      <dgm:spPr/>
    </dgm:pt>
    <dgm:pt modelId="{18E2B175-44BF-4440-A015-CD99774566B6}" type="pres">
      <dgm:prSet presAssocID="{23DF15A5-47B0-48E1-AC1E-75CA32F2572A}" presName="sibTrans" presStyleLbl="sibTrans2D1" presStyleIdx="1" presStyleCnt="7"/>
      <dgm:spPr/>
      <dgm:t>
        <a:bodyPr/>
        <a:lstStyle/>
        <a:p>
          <a:endParaRPr lang="el-GR"/>
        </a:p>
      </dgm:t>
    </dgm:pt>
    <dgm:pt modelId="{A20E3E93-6531-4611-975F-E90551593FCD}" type="pres">
      <dgm:prSet presAssocID="{8245F044-119A-4654-920F-70F556F3429E}" presName="node" presStyleLbl="node1" presStyleIdx="2" presStyleCnt="7" custScaleX="108953" custScaleY="101218" custRadScaleRad="100603" custRadScaleInc="-457">
        <dgm:presLayoutVars>
          <dgm:bulletEnabled val="1"/>
        </dgm:presLayoutVars>
      </dgm:prSet>
      <dgm:spPr/>
      <dgm:t>
        <a:bodyPr/>
        <a:lstStyle/>
        <a:p>
          <a:endParaRPr lang="el-GR"/>
        </a:p>
      </dgm:t>
    </dgm:pt>
    <dgm:pt modelId="{FB6082F7-B5EA-4CD3-96F5-156B083C1D06}" type="pres">
      <dgm:prSet presAssocID="{8245F044-119A-4654-920F-70F556F3429E}" presName="dummy" presStyleCnt="0"/>
      <dgm:spPr/>
    </dgm:pt>
    <dgm:pt modelId="{2A316DCE-9811-46FF-95BC-A76F9FF341B6}" type="pres">
      <dgm:prSet presAssocID="{A573F81D-7F61-4F0A-A6E9-1CF4C61CA6D0}" presName="sibTrans" presStyleLbl="sibTrans2D1" presStyleIdx="2" presStyleCnt="7"/>
      <dgm:spPr/>
      <dgm:t>
        <a:bodyPr/>
        <a:lstStyle/>
        <a:p>
          <a:endParaRPr lang="el-GR"/>
        </a:p>
      </dgm:t>
    </dgm:pt>
    <dgm:pt modelId="{AF1FF754-F356-4465-BA51-43FD961BF390}" type="pres">
      <dgm:prSet presAssocID="{D835E807-018F-4865-A8BB-4970CA93BBB8}" presName="node" presStyleLbl="node1" presStyleIdx="3" presStyleCnt="7" custScaleX="101973" custScaleY="88457">
        <dgm:presLayoutVars>
          <dgm:bulletEnabled val="1"/>
        </dgm:presLayoutVars>
      </dgm:prSet>
      <dgm:spPr/>
      <dgm:t>
        <a:bodyPr/>
        <a:lstStyle/>
        <a:p>
          <a:endParaRPr lang="el-GR"/>
        </a:p>
      </dgm:t>
    </dgm:pt>
    <dgm:pt modelId="{118AB80B-1EE1-49B6-99E9-9950289E7132}" type="pres">
      <dgm:prSet presAssocID="{D835E807-018F-4865-A8BB-4970CA93BBB8}" presName="dummy" presStyleCnt="0"/>
      <dgm:spPr/>
    </dgm:pt>
    <dgm:pt modelId="{E2C25754-8645-4315-8CF5-55D6826F9B13}" type="pres">
      <dgm:prSet presAssocID="{80EFD52B-B8E5-42D1-9F06-B6E50E854551}" presName="sibTrans" presStyleLbl="sibTrans2D1" presStyleIdx="3" presStyleCnt="7"/>
      <dgm:spPr/>
      <dgm:t>
        <a:bodyPr/>
        <a:lstStyle/>
        <a:p>
          <a:endParaRPr lang="el-GR"/>
        </a:p>
      </dgm:t>
    </dgm:pt>
    <dgm:pt modelId="{FB9B336D-7456-41D2-AD10-B64AC8899202}" type="pres">
      <dgm:prSet presAssocID="{F9624DE5-A5B8-42E0-AE65-BC74468A2AE2}" presName="node" presStyleLbl="node1" presStyleIdx="4" presStyleCnt="7">
        <dgm:presLayoutVars>
          <dgm:bulletEnabled val="1"/>
        </dgm:presLayoutVars>
      </dgm:prSet>
      <dgm:spPr/>
      <dgm:t>
        <a:bodyPr/>
        <a:lstStyle/>
        <a:p>
          <a:endParaRPr lang="el-GR"/>
        </a:p>
      </dgm:t>
    </dgm:pt>
    <dgm:pt modelId="{D22230CF-A6C9-49B3-B8C2-5B9B62EB2483}" type="pres">
      <dgm:prSet presAssocID="{F9624DE5-A5B8-42E0-AE65-BC74468A2AE2}" presName="dummy" presStyleCnt="0"/>
      <dgm:spPr/>
    </dgm:pt>
    <dgm:pt modelId="{9D2AAB28-E7B3-404B-BAFB-E55FA3238DC4}" type="pres">
      <dgm:prSet presAssocID="{E55F5FBB-07B7-4310-9722-8A87BD897723}" presName="sibTrans" presStyleLbl="sibTrans2D1" presStyleIdx="4" presStyleCnt="7"/>
      <dgm:spPr/>
      <dgm:t>
        <a:bodyPr/>
        <a:lstStyle/>
        <a:p>
          <a:endParaRPr lang="el-GR"/>
        </a:p>
      </dgm:t>
    </dgm:pt>
    <dgm:pt modelId="{C934F5D9-DFB1-442F-90CD-66BF538529F1}" type="pres">
      <dgm:prSet presAssocID="{29D2445B-4362-48A3-8B75-8EB97AC10650}" presName="node" presStyleLbl="node1" presStyleIdx="5" presStyleCnt="7">
        <dgm:presLayoutVars>
          <dgm:bulletEnabled val="1"/>
        </dgm:presLayoutVars>
      </dgm:prSet>
      <dgm:spPr/>
      <dgm:t>
        <a:bodyPr/>
        <a:lstStyle/>
        <a:p>
          <a:endParaRPr lang="el-GR"/>
        </a:p>
      </dgm:t>
    </dgm:pt>
    <dgm:pt modelId="{A1FA63A3-B484-4D04-95E9-DF3E71F86627}" type="pres">
      <dgm:prSet presAssocID="{29D2445B-4362-48A3-8B75-8EB97AC10650}" presName="dummy" presStyleCnt="0"/>
      <dgm:spPr/>
    </dgm:pt>
    <dgm:pt modelId="{3A4812DF-65EF-4519-B51E-7EB3132523FF}" type="pres">
      <dgm:prSet presAssocID="{473F4536-5E6A-4489-AF6C-03FA8ABB310C}" presName="sibTrans" presStyleLbl="sibTrans2D1" presStyleIdx="5" presStyleCnt="7"/>
      <dgm:spPr/>
      <dgm:t>
        <a:bodyPr/>
        <a:lstStyle/>
        <a:p>
          <a:endParaRPr lang="el-GR"/>
        </a:p>
      </dgm:t>
    </dgm:pt>
    <dgm:pt modelId="{4747E7D0-EDF4-40C8-92FE-5A382FAA2C9E}" type="pres">
      <dgm:prSet presAssocID="{3944B020-8E4F-42F3-A2A0-B29D2A9AC937}" presName="node" presStyleLbl="node1" presStyleIdx="6" presStyleCnt="7">
        <dgm:presLayoutVars>
          <dgm:bulletEnabled val="1"/>
        </dgm:presLayoutVars>
      </dgm:prSet>
      <dgm:spPr/>
      <dgm:t>
        <a:bodyPr/>
        <a:lstStyle/>
        <a:p>
          <a:endParaRPr lang="el-GR"/>
        </a:p>
      </dgm:t>
    </dgm:pt>
    <dgm:pt modelId="{442E93AC-F5FE-41E4-BE6F-4271ED1F240F}" type="pres">
      <dgm:prSet presAssocID="{3944B020-8E4F-42F3-A2A0-B29D2A9AC937}" presName="dummy" presStyleCnt="0"/>
      <dgm:spPr/>
    </dgm:pt>
    <dgm:pt modelId="{E9783A48-FE5A-4C40-8666-568413EE8307}" type="pres">
      <dgm:prSet presAssocID="{16FF0954-C693-4C95-8C18-B1E67B944F31}" presName="sibTrans" presStyleLbl="sibTrans2D1" presStyleIdx="6" presStyleCnt="7"/>
      <dgm:spPr/>
      <dgm:t>
        <a:bodyPr/>
        <a:lstStyle/>
        <a:p>
          <a:endParaRPr lang="el-GR"/>
        </a:p>
      </dgm:t>
    </dgm:pt>
  </dgm:ptLst>
  <dgm:cxnLst>
    <dgm:cxn modelId="{9A479783-000D-4A9F-A360-22BC42B229B7}" srcId="{D4DBD924-2E19-497A-A183-3B165B989EC8}" destId="{8245F044-119A-4654-920F-70F556F3429E}" srcOrd="2" destOrd="0" parTransId="{4BEE76A6-C29E-43A4-B9CF-83EA8EA8178E}" sibTransId="{A573F81D-7F61-4F0A-A6E9-1CF4C61CA6D0}"/>
    <dgm:cxn modelId="{846AA969-506F-44C9-A168-B45685BB0314}" type="presOf" srcId="{3944B020-8E4F-42F3-A2A0-B29D2A9AC937}" destId="{4747E7D0-EDF4-40C8-92FE-5A382FAA2C9E}" srcOrd="0" destOrd="0" presId="urn:microsoft.com/office/officeart/2005/8/layout/radial6"/>
    <dgm:cxn modelId="{03C0259D-478F-4235-9DD5-E56E1FFAE5AD}" type="presOf" srcId="{23DF15A5-47B0-48E1-AC1E-75CA32F2572A}" destId="{18E2B175-44BF-4440-A015-CD99774566B6}" srcOrd="0" destOrd="0" presId="urn:microsoft.com/office/officeart/2005/8/layout/radial6"/>
    <dgm:cxn modelId="{414B27A5-A9CD-4F6E-8A0C-B76C6FC92175}" type="presOf" srcId="{D835E807-018F-4865-A8BB-4970CA93BBB8}" destId="{AF1FF754-F356-4465-BA51-43FD961BF390}" srcOrd="0" destOrd="0" presId="urn:microsoft.com/office/officeart/2005/8/layout/radial6"/>
    <dgm:cxn modelId="{8FA76437-6732-4907-9AB5-D2FFA28BDAD7}" type="presOf" srcId="{8245F044-119A-4654-920F-70F556F3429E}" destId="{A20E3E93-6531-4611-975F-E90551593FCD}" srcOrd="0" destOrd="0" presId="urn:microsoft.com/office/officeart/2005/8/layout/radial6"/>
    <dgm:cxn modelId="{32837F42-9863-435A-A20E-E1BB9A03B9C8}" type="presOf" srcId="{A573F81D-7F61-4F0A-A6E9-1CF4C61CA6D0}" destId="{2A316DCE-9811-46FF-95BC-A76F9FF341B6}" srcOrd="0" destOrd="0" presId="urn:microsoft.com/office/officeart/2005/8/layout/radial6"/>
    <dgm:cxn modelId="{5FB837FD-E4A6-4110-AE96-AD6264A1160D}" srcId="{D4DBD924-2E19-497A-A183-3B165B989EC8}" destId="{F9624DE5-A5B8-42E0-AE65-BC74468A2AE2}" srcOrd="4" destOrd="0" parTransId="{7AA1DD45-5C80-4B43-A876-B186B561D03B}" sibTransId="{E55F5FBB-07B7-4310-9722-8A87BD897723}"/>
    <dgm:cxn modelId="{293F4B78-44D8-4794-8197-51EC6E1FAE26}" srcId="{D4DBD924-2E19-497A-A183-3B165B989EC8}" destId="{03239F99-274D-4678-9FC2-CA5CE6F2104A}" srcOrd="0" destOrd="0" parTransId="{8F33EC57-A051-4147-B371-CB7A73275AB8}" sibTransId="{84519B23-4783-4991-A874-98ADCF89526A}"/>
    <dgm:cxn modelId="{D7405CE5-9A7B-40DC-82E5-E4CAE4600C12}" type="presOf" srcId="{29D2445B-4362-48A3-8B75-8EB97AC10650}" destId="{C934F5D9-DFB1-442F-90CD-66BF538529F1}" srcOrd="0" destOrd="0" presId="urn:microsoft.com/office/officeart/2005/8/layout/radial6"/>
    <dgm:cxn modelId="{18600B02-CEAB-4739-87BD-CB404AFBB6F4}" type="presOf" srcId="{F9624DE5-A5B8-42E0-AE65-BC74468A2AE2}" destId="{FB9B336D-7456-41D2-AD10-B64AC8899202}" srcOrd="0" destOrd="0" presId="urn:microsoft.com/office/officeart/2005/8/layout/radial6"/>
    <dgm:cxn modelId="{F6F24139-BAA8-4029-BCE6-2A9DF0F6A3D2}" type="presOf" srcId="{E55F5FBB-07B7-4310-9722-8A87BD897723}" destId="{9D2AAB28-E7B3-404B-BAFB-E55FA3238DC4}" srcOrd="0" destOrd="0" presId="urn:microsoft.com/office/officeart/2005/8/layout/radial6"/>
    <dgm:cxn modelId="{3FA1295E-C3D8-4939-9416-28AA3D7C9E00}" srcId="{D4DBD924-2E19-497A-A183-3B165B989EC8}" destId="{D835E807-018F-4865-A8BB-4970CA93BBB8}" srcOrd="3" destOrd="0" parTransId="{EC969A4D-3984-44EA-ACE7-4FE12F8B171F}" sibTransId="{80EFD52B-B8E5-42D1-9F06-B6E50E854551}"/>
    <dgm:cxn modelId="{BE826F26-7EC5-426E-9AC1-6958B01E7DFD}" type="presOf" srcId="{03239F99-274D-4678-9FC2-CA5CE6F2104A}" destId="{7EB3CF20-E636-4265-97DA-C225F24220EC}" srcOrd="0" destOrd="0" presId="urn:microsoft.com/office/officeart/2005/8/layout/radial6"/>
    <dgm:cxn modelId="{72CA3B97-9FE9-4091-A458-53661E3AD2E5}" type="presOf" srcId="{D9C88C51-077D-4F22-A329-3BDA35010517}" destId="{99D3905C-6008-4DA3-960A-0823685578C4}" srcOrd="0" destOrd="0" presId="urn:microsoft.com/office/officeart/2005/8/layout/radial6"/>
    <dgm:cxn modelId="{FEAF049D-0033-4FC4-A4DB-40BDB50120B9}" type="presOf" srcId="{84519B23-4783-4991-A874-98ADCF89526A}" destId="{8B8D6BCA-69FE-40FD-A706-D17681C053D2}" srcOrd="0" destOrd="0" presId="urn:microsoft.com/office/officeart/2005/8/layout/radial6"/>
    <dgm:cxn modelId="{D86D95A1-AA55-4081-A465-BF0979D46F68}" type="presOf" srcId="{473F4536-5E6A-4489-AF6C-03FA8ABB310C}" destId="{3A4812DF-65EF-4519-B51E-7EB3132523FF}" srcOrd="0" destOrd="0" presId="urn:microsoft.com/office/officeart/2005/8/layout/radial6"/>
    <dgm:cxn modelId="{6B1F6535-319D-4D5B-B607-837D8F99B251}" type="presOf" srcId="{D4DBD924-2E19-497A-A183-3B165B989EC8}" destId="{6DF987D2-4412-48A3-8D01-51BBBB9CA197}" srcOrd="0" destOrd="0" presId="urn:microsoft.com/office/officeart/2005/8/layout/radial6"/>
    <dgm:cxn modelId="{FD7ED9E5-A9EA-4363-A645-BB0377B10FE3}" srcId="{D4DBD924-2E19-497A-A183-3B165B989EC8}" destId="{3944B020-8E4F-42F3-A2A0-B29D2A9AC937}" srcOrd="6" destOrd="0" parTransId="{74559128-A591-48CD-9539-DD317607BB6F}" sibTransId="{16FF0954-C693-4C95-8C18-B1E67B944F31}"/>
    <dgm:cxn modelId="{7A6476A7-74FB-40B2-838C-83678E9A3630}" type="presOf" srcId="{80EFD52B-B8E5-42D1-9F06-B6E50E854551}" destId="{E2C25754-8645-4315-8CF5-55D6826F9B13}" srcOrd="0" destOrd="0" presId="urn:microsoft.com/office/officeart/2005/8/layout/radial6"/>
    <dgm:cxn modelId="{E8A31B8D-B1AD-479C-9F16-6299AE3FC433}" srcId="{F9FEB07A-FF64-4F5C-95D6-AE8C338F893B}" destId="{D4DBD924-2E19-497A-A183-3B165B989EC8}" srcOrd="0" destOrd="0" parTransId="{3F0387C1-CBAF-4A42-8E3D-4BCA57D3E4C5}" sibTransId="{B7FD63B8-2A3B-4787-8D01-358117B75ACD}"/>
    <dgm:cxn modelId="{2AF6E0F0-E382-49F6-AF3D-79EA1B85B1D4}" srcId="{D4DBD924-2E19-497A-A183-3B165B989EC8}" destId="{29D2445B-4362-48A3-8B75-8EB97AC10650}" srcOrd="5" destOrd="0" parTransId="{3FC73ECB-65C9-4652-990F-DEC5C4A45F58}" sibTransId="{473F4536-5E6A-4489-AF6C-03FA8ABB310C}"/>
    <dgm:cxn modelId="{E3BB1E5A-5C91-4984-8EEE-ABF6DA45BE4C}" srcId="{D4DBD924-2E19-497A-A183-3B165B989EC8}" destId="{D9C88C51-077D-4F22-A329-3BDA35010517}" srcOrd="1" destOrd="0" parTransId="{2F2E6B63-FF91-4973-97AF-99C8C66BE612}" sibTransId="{23DF15A5-47B0-48E1-AC1E-75CA32F2572A}"/>
    <dgm:cxn modelId="{AA102CBE-5BF9-4D86-B9F6-5AD9274EC561}" type="presOf" srcId="{F9FEB07A-FF64-4F5C-95D6-AE8C338F893B}" destId="{B6390CF9-1198-48D7-8B89-CFB66ADC9870}" srcOrd="0" destOrd="0" presId="urn:microsoft.com/office/officeart/2005/8/layout/radial6"/>
    <dgm:cxn modelId="{7641CFAF-6AD0-47D7-A1EA-492D2082C041}" type="presOf" srcId="{16FF0954-C693-4C95-8C18-B1E67B944F31}" destId="{E9783A48-FE5A-4C40-8666-568413EE8307}" srcOrd="0" destOrd="0" presId="urn:microsoft.com/office/officeart/2005/8/layout/radial6"/>
    <dgm:cxn modelId="{9A36797A-6536-4D50-AFDF-0E97392E5B4D}" type="presParOf" srcId="{B6390CF9-1198-48D7-8B89-CFB66ADC9870}" destId="{6DF987D2-4412-48A3-8D01-51BBBB9CA197}" srcOrd="0" destOrd="0" presId="urn:microsoft.com/office/officeart/2005/8/layout/radial6"/>
    <dgm:cxn modelId="{03009B80-ADBF-46CD-9AED-E5C7BC654F7C}" type="presParOf" srcId="{B6390CF9-1198-48D7-8B89-CFB66ADC9870}" destId="{7EB3CF20-E636-4265-97DA-C225F24220EC}" srcOrd="1" destOrd="0" presId="urn:microsoft.com/office/officeart/2005/8/layout/radial6"/>
    <dgm:cxn modelId="{BE0E98F8-50BB-4EE0-AA6E-5D51D6DF62C7}" type="presParOf" srcId="{B6390CF9-1198-48D7-8B89-CFB66ADC9870}" destId="{124A87F7-A74B-41DB-9BCE-FDFB37622791}" srcOrd="2" destOrd="0" presId="urn:microsoft.com/office/officeart/2005/8/layout/radial6"/>
    <dgm:cxn modelId="{1EDF0FA7-25FC-40F7-B73D-7A9E5CFB2C68}" type="presParOf" srcId="{B6390CF9-1198-48D7-8B89-CFB66ADC9870}" destId="{8B8D6BCA-69FE-40FD-A706-D17681C053D2}" srcOrd="3" destOrd="0" presId="urn:microsoft.com/office/officeart/2005/8/layout/radial6"/>
    <dgm:cxn modelId="{999DB261-0247-46CC-8AED-1121E6396D62}" type="presParOf" srcId="{B6390CF9-1198-48D7-8B89-CFB66ADC9870}" destId="{99D3905C-6008-4DA3-960A-0823685578C4}" srcOrd="4" destOrd="0" presId="urn:microsoft.com/office/officeart/2005/8/layout/radial6"/>
    <dgm:cxn modelId="{DDD1E172-244B-4BAB-AAFB-724129261DD0}" type="presParOf" srcId="{B6390CF9-1198-48D7-8B89-CFB66ADC9870}" destId="{A6563AD9-6298-4AEB-97D3-C7A69FA0F555}" srcOrd="5" destOrd="0" presId="urn:microsoft.com/office/officeart/2005/8/layout/radial6"/>
    <dgm:cxn modelId="{512B9DE5-6266-4B06-ADA6-8A8C2801C118}" type="presParOf" srcId="{B6390CF9-1198-48D7-8B89-CFB66ADC9870}" destId="{18E2B175-44BF-4440-A015-CD99774566B6}" srcOrd="6" destOrd="0" presId="urn:microsoft.com/office/officeart/2005/8/layout/radial6"/>
    <dgm:cxn modelId="{BF82D62A-9482-4046-A9B7-C704B1ECF3A2}" type="presParOf" srcId="{B6390CF9-1198-48D7-8B89-CFB66ADC9870}" destId="{A20E3E93-6531-4611-975F-E90551593FCD}" srcOrd="7" destOrd="0" presId="urn:microsoft.com/office/officeart/2005/8/layout/radial6"/>
    <dgm:cxn modelId="{67D8E58F-8487-481A-8C57-5B65FF449457}" type="presParOf" srcId="{B6390CF9-1198-48D7-8B89-CFB66ADC9870}" destId="{FB6082F7-B5EA-4CD3-96F5-156B083C1D06}" srcOrd="8" destOrd="0" presId="urn:microsoft.com/office/officeart/2005/8/layout/radial6"/>
    <dgm:cxn modelId="{A750DE34-F688-4E58-A97D-FD3B116B879E}" type="presParOf" srcId="{B6390CF9-1198-48D7-8B89-CFB66ADC9870}" destId="{2A316DCE-9811-46FF-95BC-A76F9FF341B6}" srcOrd="9" destOrd="0" presId="urn:microsoft.com/office/officeart/2005/8/layout/radial6"/>
    <dgm:cxn modelId="{101C4FDD-79D1-4948-BEB7-F1B364BF30C8}" type="presParOf" srcId="{B6390CF9-1198-48D7-8B89-CFB66ADC9870}" destId="{AF1FF754-F356-4465-BA51-43FD961BF390}" srcOrd="10" destOrd="0" presId="urn:microsoft.com/office/officeart/2005/8/layout/radial6"/>
    <dgm:cxn modelId="{17C76A7F-6700-4BB3-94AB-BB980FF5872A}" type="presParOf" srcId="{B6390CF9-1198-48D7-8B89-CFB66ADC9870}" destId="{118AB80B-1EE1-49B6-99E9-9950289E7132}" srcOrd="11" destOrd="0" presId="urn:microsoft.com/office/officeart/2005/8/layout/radial6"/>
    <dgm:cxn modelId="{A1B7AAA5-AEE0-42AD-B56D-BF39FB4E56EE}" type="presParOf" srcId="{B6390CF9-1198-48D7-8B89-CFB66ADC9870}" destId="{E2C25754-8645-4315-8CF5-55D6826F9B13}" srcOrd="12" destOrd="0" presId="urn:microsoft.com/office/officeart/2005/8/layout/radial6"/>
    <dgm:cxn modelId="{43ED1986-483D-46F9-B191-C448F68E57AF}" type="presParOf" srcId="{B6390CF9-1198-48D7-8B89-CFB66ADC9870}" destId="{FB9B336D-7456-41D2-AD10-B64AC8899202}" srcOrd="13" destOrd="0" presId="urn:microsoft.com/office/officeart/2005/8/layout/radial6"/>
    <dgm:cxn modelId="{6CE531CE-1114-412D-A535-BB8EE68DCB58}" type="presParOf" srcId="{B6390CF9-1198-48D7-8B89-CFB66ADC9870}" destId="{D22230CF-A6C9-49B3-B8C2-5B9B62EB2483}" srcOrd="14" destOrd="0" presId="urn:microsoft.com/office/officeart/2005/8/layout/radial6"/>
    <dgm:cxn modelId="{84940F32-D878-4555-B766-85ACEFD5D8BC}" type="presParOf" srcId="{B6390CF9-1198-48D7-8B89-CFB66ADC9870}" destId="{9D2AAB28-E7B3-404B-BAFB-E55FA3238DC4}" srcOrd="15" destOrd="0" presId="urn:microsoft.com/office/officeart/2005/8/layout/radial6"/>
    <dgm:cxn modelId="{B29BBA9D-6E90-487A-A09A-5083A58BD789}" type="presParOf" srcId="{B6390CF9-1198-48D7-8B89-CFB66ADC9870}" destId="{C934F5D9-DFB1-442F-90CD-66BF538529F1}" srcOrd="16" destOrd="0" presId="urn:microsoft.com/office/officeart/2005/8/layout/radial6"/>
    <dgm:cxn modelId="{30A61D35-B66B-4C0A-901D-553E1C3DE6A4}" type="presParOf" srcId="{B6390CF9-1198-48D7-8B89-CFB66ADC9870}" destId="{A1FA63A3-B484-4D04-95E9-DF3E71F86627}" srcOrd="17" destOrd="0" presId="urn:microsoft.com/office/officeart/2005/8/layout/radial6"/>
    <dgm:cxn modelId="{80FD2225-A092-4F7E-B1ED-15F73773017D}" type="presParOf" srcId="{B6390CF9-1198-48D7-8B89-CFB66ADC9870}" destId="{3A4812DF-65EF-4519-B51E-7EB3132523FF}" srcOrd="18" destOrd="0" presId="urn:microsoft.com/office/officeart/2005/8/layout/radial6"/>
    <dgm:cxn modelId="{5CAF8324-AE99-4935-A19A-3B7F4C74A17E}" type="presParOf" srcId="{B6390CF9-1198-48D7-8B89-CFB66ADC9870}" destId="{4747E7D0-EDF4-40C8-92FE-5A382FAA2C9E}" srcOrd="19" destOrd="0" presId="urn:microsoft.com/office/officeart/2005/8/layout/radial6"/>
    <dgm:cxn modelId="{406BEC4F-F5B6-46FF-8978-5D23D7062EDF}" type="presParOf" srcId="{B6390CF9-1198-48D7-8B89-CFB66ADC9870}" destId="{442E93AC-F5FE-41E4-BE6F-4271ED1F240F}" srcOrd="20" destOrd="0" presId="urn:microsoft.com/office/officeart/2005/8/layout/radial6"/>
    <dgm:cxn modelId="{54FF719B-8192-40A4-A56A-B0B675D8F7D8}" type="presParOf" srcId="{B6390CF9-1198-48D7-8B89-CFB66ADC9870}" destId="{E9783A48-FE5A-4C40-8666-568413EE8307}"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52DF7-9EE0-434F-8CFA-C5AB4831C3AB}">
      <dsp:nvSpPr>
        <dsp:cNvPr id="0" name=""/>
        <dsp:cNvSpPr/>
      </dsp:nvSpPr>
      <dsp:spPr>
        <a:xfrm>
          <a:off x="3779" y="296970"/>
          <a:ext cx="2200041" cy="880016"/>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l-GR" sz="2100" kern="1200" dirty="0"/>
            <a:t>χρήση</a:t>
          </a:r>
        </a:p>
      </dsp:txBody>
      <dsp:txXfrm>
        <a:off x="443787" y="296970"/>
        <a:ext cx="1320025" cy="880016"/>
      </dsp:txXfrm>
    </dsp:sp>
    <dsp:sp modelId="{D354C37A-A540-4B66-B1B9-E5950A77884A}">
      <dsp:nvSpPr>
        <dsp:cNvPr id="0" name=""/>
        <dsp:cNvSpPr/>
      </dsp:nvSpPr>
      <dsp:spPr>
        <a:xfrm>
          <a:off x="1983817" y="283330"/>
          <a:ext cx="2200041" cy="880016"/>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l-GR" sz="2100" kern="1200" dirty="0"/>
            <a:t>κατάχρηση</a:t>
          </a:r>
        </a:p>
      </dsp:txBody>
      <dsp:txXfrm>
        <a:off x="2423825" y="283330"/>
        <a:ext cx="1320025" cy="880016"/>
      </dsp:txXfrm>
    </dsp:sp>
    <dsp:sp modelId="{0D91406F-0685-4265-AEB3-F12C353B817D}">
      <dsp:nvSpPr>
        <dsp:cNvPr id="0" name=""/>
        <dsp:cNvSpPr/>
      </dsp:nvSpPr>
      <dsp:spPr>
        <a:xfrm>
          <a:off x="3963854" y="296970"/>
          <a:ext cx="2200041" cy="88001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l-GR" sz="2100" kern="1200" dirty="0"/>
            <a:t>εθισμός</a:t>
          </a:r>
        </a:p>
      </dsp:txBody>
      <dsp:txXfrm>
        <a:off x="4403862" y="296970"/>
        <a:ext cx="1320025" cy="880016"/>
      </dsp:txXfrm>
    </dsp:sp>
    <dsp:sp modelId="{E33367B3-28DD-4555-93E9-5B02A002DBA9}">
      <dsp:nvSpPr>
        <dsp:cNvPr id="0" name=""/>
        <dsp:cNvSpPr/>
      </dsp:nvSpPr>
      <dsp:spPr>
        <a:xfrm>
          <a:off x="5943892" y="296970"/>
          <a:ext cx="2200041" cy="880016"/>
        </a:xfrm>
        <a:prstGeom prst="chevron">
          <a:avLst/>
        </a:prstGeom>
        <a:solidFill>
          <a:schemeClr val="tx1">
            <a:lumMod val="75000"/>
            <a:lumOff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el-GR" sz="2100" kern="1200" dirty="0"/>
            <a:t>εξάρτηση</a:t>
          </a:r>
        </a:p>
      </dsp:txBody>
      <dsp:txXfrm>
        <a:off x="6383900" y="296970"/>
        <a:ext cx="1320025" cy="880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783A48-FE5A-4C40-8666-568413EE8307}">
      <dsp:nvSpPr>
        <dsp:cNvPr id="0" name=""/>
        <dsp:cNvSpPr/>
      </dsp:nvSpPr>
      <dsp:spPr>
        <a:xfrm>
          <a:off x="1873686" y="544556"/>
          <a:ext cx="4328145" cy="4328145"/>
        </a:xfrm>
        <a:prstGeom prst="blockArc">
          <a:avLst>
            <a:gd name="adj1" fmla="val 13114286"/>
            <a:gd name="adj2" fmla="val 16200000"/>
            <a:gd name="adj3" fmla="val 3901"/>
          </a:avLst>
        </a:prstGeom>
        <a:solidFill>
          <a:schemeClr val="accent4">
            <a:hueOff val="-2718667"/>
            <a:satOff val="-4228"/>
            <a:lumOff val="2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4812DF-65EF-4519-B51E-7EB3132523FF}">
      <dsp:nvSpPr>
        <dsp:cNvPr id="0" name=""/>
        <dsp:cNvSpPr/>
      </dsp:nvSpPr>
      <dsp:spPr>
        <a:xfrm>
          <a:off x="1873686" y="544556"/>
          <a:ext cx="4328145" cy="4328145"/>
        </a:xfrm>
        <a:prstGeom prst="blockArc">
          <a:avLst>
            <a:gd name="adj1" fmla="val 10028571"/>
            <a:gd name="adj2" fmla="val 13114286"/>
            <a:gd name="adj3" fmla="val 3901"/>
          </a:avLst>
        </a:prstGeom>
        <a:solidFill>
          <a:schemeClr val="accent4">
            <a:hueOff val="-2265556"/>
            <a:satOff val="-3523"/>
            <a:lumOff val="178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D2AAB28-E7B3-404B-BAFB-E55FA3238DC4}">
      <dsp:nvSpPr>
        <dsp:cNvPr id="0" name=""/>
        <dsp:cNvSpPr/>
      </dsp:nvSpPr>
      <dsp:spPr>
        <a:xfrm>
          <a:off x="1873686" y="544556"/>
          <a:ext cx="4328145" cy="4328145"/>
        </a:xfrm>
        <a:prstGeom prst="blockArc">
          <a:avLst>
            <a:gd name="adj1" fmla="val 6942857"/>
            <a:gd name="adj2" fmla="val 10028571"/>
            <a:gd name="adj3" fmla="val 3901"/>
          </a:avLst>
        </a:prstGeom>
        <a:solidFill>
          <a:schemeClr val="accent4">
            <a:hueOff val="-1812445"/>
            <a:satOff val="-2819"/>
            <a:lumOff val="142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2C25754-8645-4315-8CF5-55D6826F9B13}">
      <dsp:nvSpPr>
        <dsp:cNvPr id="0" name=""/>
        <dsp:cNvSpPr/>
      </dsp:nvSpPr>
      <dsp:spPr>
        <a:xfrm>
          <a:off x="1873686" y="544556"/>
          <a:ext cx="4328145" cy="4328145"/>
        </a:xfrm>
        <a:prstGeom prst="blockArc">
          <a:avLst>
            <a:gd name="adj1" fmla="val 3857143"/>
            <a:gd name="adj2" fmla="val 6942857"/>
            <a:gd name="adj3" fmla="val 3901"/>
          </a:avLst>
        </a:prstGeom>
        <a:solidFill>
          <a:schemeClr val="accent4">
            <a:hueOff val="-1359333"/>
            <a:satOff val="-2114"/>
            <a:lumOff val="1068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316DCE-9811-46FF-95BC-A76F9FF341B6}">
      <dsp:nvSpPr>
        <dsp:cNvPr id="0" name=""/>
        <dsp:cNvSpPr/>
      </dsp:nvSpPr>
      <dsp:spPr>
        <a:xfrm>
          <a:off x="1888425" y="537528"/>
          <a:ext cx="4328145" cy="4328145"/>
        </a:xfrm>
        <a:prstGeom prst="blockArc">
          <a:avLst>
            <a:gd name="adj1" fmla="val 783114"/>
            <a:gd name="adj2" fmla="val 3883597"/>
            <a:gd name="adj3" fmla="val 3901"/>
          </a:avLst>
        </a:prstGeom>
        <a:solidFill>
          <a:schemeClr val="accent4">
            <a:hueOff val="-906222"/>
            <a:satOff val="-1409"/>
            <a:lumOff val="71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E2B175-44BF-4440-A015-CD99774566B6}">
      <dsp:nvSpPr>
        <dsp:cNvPr id="0" name=""/>
        <dsp:cNvSpPr/>
      </dsp:nvSpPr>
      <dsp:spPr>
        <a:xfrm>
          <a:off x="1890988" y="526603"/>
          <a:ext cx="4328145" cy="4328145"/>
        </a:xfrm>
        <a:prstGeom prst="blockArc">
          <a:avLst>
            <a:gd name="adj1" fmla="val 19241124"/>
            <a:gd name="adj2" fmla="val 801294"/>
            <a:gd name="adj3" fmla="val 3901"/>
          </a:avLst>
        </a:prstGeom>
        <a:solidFill>
          <a:schemeClr val="accent4">
            <a:hueOff val="-453111"/>
            <a:satOff val="-705"/>
            <a:lumOff val="356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8D6BCA-69FE-40FD-A706-D17681C053D2}">
      <dsp:nvSpPr>
        <dsp:cNvPr id="0" name=""/>
        <dsp:cNvSpPr/>
      </dsp:nvSpPr>
      <dsp:spPr>
        <a:xfrm>
          <a:off x="1905653" y="544315"/>
          <a:ext cx="4328145" cy="4328145"/>
        </a:xfrm>
        <a:prstGeom prst="blockArc">
          <a:avLst>
            <a:gd name="adj1" fmla="val 16148207"/>
            <a:gd name="adj2" fmla="val 19203868"/>
            <a:gd name="adj3" fmla="val 390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F987D2-4412-48A3-8D01-51BBBB9CA197}">
      <dsp:nvSpPr>
        <dsp:cNvPr id="0" name=""/>
        <dsp:cNvSpPr/>
      </dsp:nvSpPr>
      <dsp:spPr>
        <a:xfrm>
          <a:off x="3239692" y="1792501"/>
          <a:ext cx="1674812" cy="167481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l-GR" sz="2000" kern="1200" dirty="0">
              <a:solidFill>
                <a:schemeClr val="tx1"/>
              </a:solidFill>
            </a:rPr>
            <a:t>ΕΦΗΒΙΚΗ</a:t>
          </a:r>
        </a:p>
        <a:p>
          <a:pPr lvl="0" algn="ctr" defTabSz="889000">
            <a:lnSpc>
              <a:spcPct val="90000"/>
            </a:lnSpc>
            <a:spcBef>
              <a:spcPct val="0"/>
            </a:spcBef>
            <a:spcAft>
              <a:spcPct val="35000"/>
            </a:spcAft>
          </a:pPr>
          <a:r>
            <a:rPr lang="el-GR" sz="1800" kern="1200" dirty="0">
              <a:solidFill>
                <a:schemeClr val="tx1"/>
              </a:solidFill>
            </a:rPr>
            <a:t>ΚΑΤΑΧΡΗΣΗ ΑΛΚΟΟΛ</a:t>
          </a:r>
        </a:p>
      </dsp:txBody>
      <dsp:txXfrm>
        <a:off x="3484963" y="2037772"/>
        <a:ext cx="1184270" cy="1184270"/>
      </dsp:txXfrm>
    </dsp:sp>
    <dsp:sp modelId="{7EB3CF20-E636-4265-97DA-C225F24220EC}">
      <dsp:nvSpPr>
        <dsp:cNvPr id="0" name=""/>
        <dsp:cNvSpPr/>
      </dsp:nvSpPr>
      <dsp:spPr>
        <a:xfrm>
          <a:off x="3451575" y="577"/>
          <a:ext cx="1172368" cy="117236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kern="1200" dirty="0">
              <a:solidFill>
                <a:schemeClr val="tx1"/>
              </a:solidFill>
            </a:rPr>
            <a:t>ΦΤΩΧΕΣ</a:t>
          </a:r>
        </a:p>
        <a:p>
          <a:pPr lvl="0" algn="ctr" defTabSz="466725">
            <a:lnSpc>
              <a:spcPct val="90000"/>
            </a:lnSpc>
            <a:spcBef>
              <a:spcPct val="0"/>
            </a:spcBef>
            <a:spcAft>
              <a:spcPct val="35000"/>
            </a:spcAft>
          </a:pPr>
          <a:r>
            <a:rPr lang="el-GR" sz="1050" kern="1200" dirty="0">
              <a:solidFill>
                <a:schemeClr val="tx1"/>
              </a:solidFill>
            </a:rPr>
            <a:t>ΣΧΟΛΙΚΕΣ ΕΠΙΔΟΣΕΙΣ</a:t>
          </a:r>
        </a:p>
      </dsp:txBody>
      <dsp:txXfrm>
        <a:off x="3623264" y="172266"/>
        <a:ext cx="828990" cy="828990"/>
      </dsp:txXfrm>
    </dsp:sp>
    <dsp:sp modelId="{99D3905C-6008-4DA3-960A-0823685578C4}">
      <dsp:nvSpPr>
        <dsp:cNvPr id="0" name=""/>
        <dsp:cNvSpPr/>
      </dsp:nvSpPr>
      <dsp:spPr>
        <a:xfrm>
          <a:off x="5110520" y="760123"/>
          <a:ext cx="1172368" cy="1172368"/>
        </a:xfrm>
        <a:prstGeom prst="ellipse">
          <a:avLst/>
        </a:prstGeom>
        <a:solidFill>
          <a:schemeClr val="accent4">
            <a:hueOff val="-453111"/>
            <a:satOff val="-705"/>
            <a:lumOff val="35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kern="1200" dirty="0">
              <a:solidFill>
                <a:schemeClr val="tx1"/>
              </a:solidFill>
            </a:rPr>
            <a:t>ΕΡΓΑΣΙΑΚΗ ΑΣΤΑΘΕΙΑ</a:t>
          </a:r>
        </a:p>
      </dsp:txBody>
      <dsp:txXfrm>
        <a:off x="5282209" y="931812"/>
        <a:ext cx="828990" cy="828990"/>
      </dsp:txXfrm>
    </dsp:sp>
    <dsp:sp modelId="{A20E3E93-6531-4611-975F-E90551593FCD}">
      <dsp:nvSpPr>
        <dsp:cNvPr id="0" name=""/>
        <dsp:cNvSpPr/>
      </dsp:nvSpPr>
      <dsp:spPr>
        <a:xfrm>
          <a:off x="5480883" y="2587465"/>
          <a:ext cx="1277330" cy="1186648"/>
        </a:xfrm>
        <a:prstGeom prst="ellipse">
          <a:avLst/>
        </a:prstGeom>
        <a:solidFill>
          <a:schemeClr val="accent4">
            <a:hueOff val="-906222"/>
            <a:satOff val="-1409"/>
            <a:lumOff val="71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kern="1200" dirty="0">
              <a:solidFill>
                <a:schemeClr val="tx1"/>
              </a:solidFill>
            </a:rPr>
            <a:t>ΠΡΟΒΛΗΜΑΤΑ ΥΓΕΙΑΣ</a:t>
          </a:r>
        </a:p>
      </dsp:txBody>
      <dsp:txXfrm>
        <a:off x="5667944" y="2761246"/>
        <a:ext cx="903208" cy="839086"/>
      </dsp:txXfrm>
    </dsp:sp>
    <dsp:sp modelId="{AF1FF754-F356-4465-BA51-43FD961BF390}">
      <dsp:nvSpPr>
        <dsp:cNvPr id="0" name=""/>
        <dsp:cNvSpPr/>
      </dsp:nvSpPr>
      <dsp:spPr>
        <a:xfrm>
          <a:off x="4360653" y="4101844"/>
          <a:ext cx="1195499" cy="1037042"/>
        </a:xfrm>
        <a:prstGeom prst="ellipse">
          <a:avLst/>
        </a:prstGeom>
        <a:solidFill>
          <a:schemeClr val="accent4">
            <a:hueOff val="-1359333"/>
            <a:satOff val="-2114"/>
            <a:lumOff val="106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l-GR" sz="900" kern="1200" dirty="0">
              <a:solidFill>
                <a:schemeClr val="tx1"/>
              </a:solidFill>
            </a:rPr>
            <a:t>ΑΝΕΠΙΘΥΜΗΤΕΣ ΕΓΚΥΜΟΣΥΝΕΣ</a:t>
          </a:r>
        </a:p>
      </dsp:txBody>
      <dsp:txXfrm>
        <a:off x="4535730" y="4253715"/>
        <a:ext cx="845345" cy="733300"/>
      </dsp:txXfrm>
    </dsp:sp>
    <dsp:sp modelId="{FB9B336D-7456-41D2-AD10-B64AC8899202}">
      <dsp:nvSpPr>
        <dsp:cNvPr id="0" name=""/>
        <dsp:cNvSpPr/>
      </dsp:nvSpPr>
      <dsp:spPr>
        <a:xfrm>
          <a:off x="2530931" y="4034180"/>
          <a:ext cx="1172368" cy="1172368"/>
        </a:xfrm>
        <a:prstGeom prst="ellipse">
          <a:avLst/>
        </a:prstGeom>
        <a:solidFill>
          <a:schemeClr val="accent4">
            <a:hueOff val="-1812445"/>
            <a:satOff val="-2819"/>
            <a:lumOff val="142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kern="1200" dirty="0">
              <a:solidFill>
                <a:schemeClr val="tx1"/>
              </a:solidFill>
            </a:rPr>
            <a:t>ΕΜΠΛΟΚΕΣ ΜΕ ΤΟΝ ΝΟΜΟ</a:t>
          </a:r>
        </a:p>
      </dsp:txBody>
      <dsp:txXfrm>
        <a:off x="2702620" y="4205869"/>
        <a:ext cx="828990" cy="828990"/>
      </dsp:txXfrm>
    </dsp:sp>
    <dsp:sp modelId="{C934F5D9-DFB1-442F-90CD-66BF538529F1}">
      <dsp:nvSpPr>
        <dsp:cNvPr id="0" name=""/>
        <dsp:cNvSpPr/>
      </dsp:nvSpPr>
      <dsp:spPr>
        <a:xfrm>
          <a:off x="1382907" y="2594604"/>
          <a:ext cx="1172368" cy="1172368"/>
        </a:xfrm>
        <a:prstGeom prst="ellipse">
          <a:avLst/>
        </a:prstGeom>
        <a:solidFill>
          <a:schemeClr val="accent4">
            <a:hueOff val="-2265556"/>
            <a:satOff val="-3523"/>
            <a:lumOff val="1781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kern="1200" dirty="0">
              <a:solidFill>
                <a:schemeClr val="tx1"/>
              </a:solidFill>
            </a:rPr>
            <a:t>ΑΤΥΧΗΜΑΤΑ ΑΠΟΠΕΙΡΕΣ ΔΟΛΟΦΟΝΙΕΣ</a:t>
          </a:r>
        </a:p>
      </dsp:txBody>
      <dsp:txXfrm>
        <a:off x="1554596" y="2766293"/>
        <a:ext cx="828990" cy="828990"/>
      </dsp:txXfrm>
    </dsp:sp>
    <dsp:sp modelId="{4747E7D0-EDF4-40C8-92FE-5A382FAA2C9E}">
      <dsp:nvSpPr>
        <dsp:cNvPr id="0" name=""/>
        <dsp:cNvSpPr/>
      </dsp:nvSpPr>
      <dsp:spPr>
        <a:xfrm>
          <a:off x="1792632" y="799481"/>
          <a:ext cx="1172368" cy="1172368"/>
        </a:xfrm>
        <a:prstGeom prst="ellipse">
          <a:avLst/>
        </a:prstGeom>
        <a:solidFill>
          <a:schemeClr val="accent4">
            <a:hueOff val="-2718667"/>
            <a:satOff val="-4228"/>
            <a:lumOff val="2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l-GR" sz="1050" kern="1200" dirty="0">
              <a:solidFill>
                <a:schemeClr val="tx1"/>
              </a:solidFill>
            </a:rPr>
            <a:t>ΑΠΟΣΥΡΣΗ ΑΠΌ ΚΟΙΝΩΝΙΚΑ ΑΠΟΔΕΚΤΕΣ ΔΡΑΣΕΙΣ</a:t>
          </a:r>
        </a:p>
      </dsp:txBody>
      <dsp:txXfrm>
        <a:off x="1964321" y="971170"/>
        <a:ext cx="828990" cy="82899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0A5AED-6C43-4F7D-80B6-055E5967B79D}" type="datetimeFigureOut">
              <a:rPr lang="el-GR" smtClean="0"/>
              <a:pPr/>
              <a:t>12/3/2024</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0177CB-94D2-48BB-9DF0-F5E0F4F05EEE}" type="slidenum">
              <a:rPr lang="el-GR" smtClean="0"/>
              <a:pPr/>
              <a:t>‹#›</a:t>
            </a:fld>
            <a:endParaRPr lang="el-GR"/>
          </a:p>
        </p:txBody>
      </p:sp>
    </p:spTree>
    <p:extLst>
      <p:ext uri="{BB962C8B-B14F-4D97-AF65-F5344CB8AC3E}">
        <p14:creationId xmlns:p14="http://schemas.microsoft.com/office/powerpoint/2010/main" val="2098403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fld id="{6FAE2315-19EB-4B1C-BF79-F65ABF497DBB}" type="datetimeFigureOut">
              <a:rPr lang="el-GR" smtClean="0"/>
              <a:pPr/>
              <a:t>12/3/2024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2697995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FAE2315-19EB-4B1C-BF79-F65ABF497DBB}" type="datetimeFigureOut">
              <a:rPr lang="el-GR" smtClean="0"/>
              <a:pPr/>
              <a:t>12/3/2024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163762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FAE2315-19EB-4B1C-BF79-F65ABF497DBB}" type="datetimeFigureOut">
              <a:rPr lang="el-GR" smtClean="0"/>
              <a:pPr/>
              <a:t>12/3/2024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175061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idx="1"/>
          </p:nvPr>
        </p:nvSpPr>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6FAE2315-19EB-4B1C-BF79-F65ABF497DBB}" type="datetimeFigureOut">
              <a:rPr lang="el-GR" smtClean="0"/>
              <a:pPr/>
              <a:t>12/3/2024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2771222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6FAE2315-19EB-4B1C-BF79-F65ABF497DBB}" type="datetimeFigureOut">
              <a:rPr lang="el-GR" smtClean="0"/>
              <a:pPr/>
              <a:t>12/3/2024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386019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6FAE2315-19EB-4B1C-BF79-F65ABF497DBB}" type="datetimeFigureOut">
              <a:rPr lang="el-GR" smtClean="0"/>
              <a:pPr/>
              <a:t>12/3/2024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329564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6FAE2315-19EB-4B1C-BF79-F65ABF497DBB}" type="datetimeFigureOut">
              <a:rPr lang="el-GR" smtClean="0"/>
              <a:pPr/>
              <a:t>12/3/2024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1758620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6FAE2315-19EB-4B1C-BF79-F65ABF497DBB}" type="datetimeFigureOut">
              <a:rPr lang="el-GR" smtClean="0"/>
              <a:pPr/>
              <a:t>12/3/2024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287141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FAE2315-19EB-4B1C-BF79-F65ABF497DBB}" type="datetimeFigureOut">
              <a:rPr lang="el-GR" smtClean="0"/>
              <a:pPr/>
              <a:t>12/3/2024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1435717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FAE2315-19EB-4B1C-BF79-F65ABF497DBB}" type="datetimeFigureOut">
              <a:rPr lang="el-GR" smtClean="0"/>
              <a:pPr/>
              <a:t>12/3/2024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328763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6FAE2315-19EB-4B1C-BF79-F65ABF497DBB}" type="datetimeFigureOut">
              <a:rPr lang="el-GR" smtClean="0"/>
              <a:pPr/>
              <a:t>12/3/2024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C55470D0-1858-4596-B32A-7A95B55C0F77}" type="slidenum">
              <a:rPr lang="el-GR" smtClean="0"/>
              <a:pPr/>
              <a:t>‹#›</a:t>
            </a:fld>
            <a:endParaRPr lang="el-GR"/>
          </a:p>
        </p:txBody>
      </p:sp>
    </p:spTree>
    <p:extLst>
      <p:ext uri="{BB962C8B-B14F-4D97-AF65-F5344CB8AC3E}">
        <p14:creationId xmlns:p14="http://schemas.microsoft.com/office/powerpoint/2010/main" val="379762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E2315-19EB-4B1C-BF79-F65ABF497DBB}" type="datetimeFigureOut">
              <a:rPr lang="el-GR" smtClean="0"/>
              <a:pPr/>
              <a:t>12/3/2024</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5470D0-1858-4596-B32A-7A95B55C0F77}" type="slidenum">
              <a:rPr lang="el-GR" smtClean="0"/>
              <a:pPr/>
              <a:t>‹#›</a:t>
            </a:fld>
            <a:endParaRPr lang="el-GR"/>
          </a:p>
        </p:txBody>
      </p:sp>
    </p:spTree>
    <p:extLst>
      <p:ext uri="{BB962C8B-B14F-4D97-AF65-F5344CB8AC3E}">
        <p14:creationId xmlns:p14="http://schemas.microsoft.com/office/powerpoint/2010/main" val="2200776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google.gr/url?sa=i&amp;rct=j&amp;q=&amp;esrc=s&amp;source=images&amp;cd=&amp;cad=rja&amp;uact=8&amp;ved=2ahUKEwiytdDOitjhAhVQY1AKHeYTC4MQjRx6BAgBEAU&amp;url=http://www.greece-is.com/irakleio-town/&amp;psig=AOvVaw0W3vTCEKUnEQRK7OGS1axt&amp;ust=155562331660944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0" y="5380672"/>
            <a:ext cx="4371089" cy="1477328"/>
          </a:xfrm>
          <a:prstGeom prst="rect">
            <a:avLst/>
          </a:prstGeom>
        </p:spPr>
        <p:txBody>
          <a:bodyPr wrap="square">
            <a:spAutoFit/>
          </a:bodyPr>
          <a:lstStyle/>
          <a:p>
            <a:endParaRPr lang="el-GR" dirty="0">
              <a:solidFill>
                <a:schemeClr val="bg1"/>
              </a:solidFill>
            </a:endParaRPr>
          </a:p>
          <a:p>
            <a:endParaRPr lang="el-GR" dirty="0">
              <a:solidFill>
                <a:schemeClr val="bg1"/>
              </a:solidFill>
            </a:endParaRPr>
          </a:p>
          <a:p>
            <a:r>
              <a:rPr lang="el-GR" b="1" dirty="0">
                <a:solidFill>
                  <a:srgbClr val="FF0000"/>
                </a:solidFill>
              </a:rPr>
              <a:t>Σαμιωτάκης Γεώργιος</a:t>
            </a:r>
          </a:p>
          <a:p>
            <a:r>
              <a:rPr lang="el-GR" b="1" dirty="0">
                <a:solidFill>
                  <a:srgbClr val="FF0000"/>
                </a:solidFill>
              </a:rPr>
              <a:t>Ψυχίατρος Παιδιών και Εφήβων</a:t>
            </a:r>
          </a:p>
          <a:p>
            <a:r>
              <a:rPr lang="el-GR" b="1" dirty="0">
                <a:solidFill>
                  <a:srgbClr val="FF0000"/>
                </a:solidFill>
              </a:rPr>
              <a:t>Πα.Γ.Ν.Η</a:t>
            </a:r>
          </a:p>
        </p:txBody>
      </p:sp>
      <p:sp>
        <p:nvSpPr>
          <p:cNvPr id="9" name="Rectangle 8"/>
          <p:cNvSpPr/>
          <p:nvPr/>
        </p:nvSpPr>
        <p:spPr>
          <a:xfrm>
            <a:off x="1228300" y="-20765"/>
            <a:ext cx="9744501" cy="984885"/>
          </a:xfrm>
          <a:prstGeom prst="rect">
            <a:avLst/>
          </a:prstGeom>
        </p:spPr>
        <p:txBody>
          <a:bodyPr wrap="square">
            <a:spAutoFit/>
          </a:bodyPr>
          <a:lstStyle/>
          <a:p>
            <a:r>
              <a:rPr lang="el-GR" b="1" dirty="0">
                <a:solidFill>
                  <a:srgbClr val="00B050"/>
                </a:solidFill>
              </a:rPr>
              <a:t>                          </a:t>
            </a:r>
            <a:endParaRPr lang="en-US" b="1" dirty="0">
              <a:solidFill>
                <a:srgbClr val="00B050"/>
              </a:solidFill>
            </a:endParaRPr>
          </a:p>
          <a:p>
            <a:r>
              <a:rPr lang="en-US" sz="4000" b="1" dirty="0">
                <a:solidFill>
                  <a:srgbClr val="FF0000"/>
                </a:solidFill>
              </a:rPr>
              <a:t> </a:t>
            </a:r>
            <a:r>
              <a:rPr lang="el-GR" sz="3200" b="1" dirty="0">
                <a:solidFill>
                  <a:srgbClr val="FF0000"/>
                </a:solidFill>
              </a:rPr>
              <a:t>ΑΛΚΟΟΛ ΣΤΗΝ ΕΦΗΒΕΙΑ-ΕΠΙΚΟΙΝΩΝΙΑ ΜΕ ΤΟΝ ΕΦΗΒΟ</a:t>
            </a:r>
            <a:endParaRPr lang="el-GR" sz="4800" b="1" dirty="0">
              <a:solidFill>
                <a:srgbClr val="FF0000"/>
              </a:solidFill>
            </a:endParaRPr>
          </a:p>
        </p:txBody>
      </p:sp>
      <p:sp>
        <p:nvSpPr>
          <p:cNvPr id="4" name="AutoShape 2" descr="C:\Users\George\Desktop\A10.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5717" y="964120"/>
            <a:ext cx="9567084" cy="495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65006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10184"/>
          </a:xfrm>
          <a:solidFill>
            <a:srgbClr val="FB8D77"/>
          </a:solidFill>
        </p:spPr>
        <p:txBody>
          <a:bodyPr>
            <a:normAutofit/>
          </a:bodyPr>
          <a:lstStyle/>
          <a:p>
            <a:pPr algn="ctr"/>
            <a:r>
              <a:rPr lang="el-GR" dirty="0" smtClean="0"/>
              <a:t>ΚΑΤΑΧΡΗΣΗ </a:t>
            </a:r>
            <a:r>
              <a:rPr lang="el-GR" dirty="0"/>
              <a:t>ΕΠΙΠΛΟΚΕΣ</a:t>
            </a:r>
          </a:p>
        </p:txBody>
      </p:sp>
      <p:graphicFrame>
        <p:nvGraphicFramePr>
          <p:cNvPr id="5" name="Diagram 4"/>
          <p:cNvGraphicFramePr/>
          <p:nvPr>
            <p:extLst>
              <p:ext uri="{D42A27DB-BD31-4B8C-83A1-F6EECF244321}">
                <p14:modId xmlns:p14="http://schemas.microsoft.com/office/powerpoint/2010/main" val="4155599255"/>
              </p:ext>
            </p:extLst>
          </p:nvPr>
        </p:nvGraphicFramePr>
        <p:xfrm>
          <a:off x="2004707" y="1439333"/>
          <a:ext cx="8128000" cy="52071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875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184"/>
          </a:xfrm>
          <a:solidFill>
            <a:srgbClr val="FB8D77"/>
          </a:solidFill>
        </p:spPr>
        <p:txBody>
          <a:bodyPr>
            <a:normAutofit fontScale="90000"/>
          </a:bodyPr>
          <a:lstStyle/>
          <a:p>
            <a:r>
              <a:rPr lang="el-GR" dirty="0"/>
              <a:t>   </a:t>
            </a:r>
            <a:br>
              <a:rPr lang="el-GR" dirty="0"/>
            </a:br>
            <a:r>
              <a:rPr lang="el-GR" dirty="0"/>
              <a:t>                     Τυποποιημένα Εργαλεία </a:t>
            </a:r>
            <a:r>
              <a:rPr lang="el-GR" dirty="0" smtClean="0"/>
              <a:t>Εκτίμησης</a:t>
            </a:r>
            <a:r>
              <a:rPr lang="el-GR" dirty="0"/>
              <a:t/>
            </a:r>
            <a:br>
              <a:rPr lang="el-GR" dirty="0"/>
            </a:br>
            <a:endParaRPr lang="el-GR" dirty="0"/>
          </a:p>
        </p:txBody>
      </p:sp>
      <p:sp>
        <p:nvSpPr>
          <p:cNvPr id="3" name="Content Placeholder 2"/>
          <p:cNvSpPr>
            <a:spLocks noGrp="1"/>
          </p:cNvSpPr>
          <p:nvPr>
            <p:ph idx="1"/>
          </p:nvPr>
        </p:nvSpPr>
        <p:spPr>
          <a:xfrm>
            <a:off x="0" y="1351128"/>
            <a:ext cx="12192000" cy="5602406"/>
          </a:xfrm>
        </p:spPr>
        <p:txBody>
          <a:bodyPr>
            <a:normAutofit/>
          </a:bodyPr>
          <a:lstStyle/>
          <a:p>
            <a:pPr marL="0" indent="0">
              <a:buNone/>
            </a:pPr>
            <a:r>
              <a:rPr lang="el-GR" sz="2000" b="1" dirty="0"/>
              <a:t>Υπάρχουν διάφορα τυποποιημένα ερωτηματολόγια για την διερεύνηση χρήσης αλκοόλ- ουσιών</a:t>
            </a:r>
            <a:r>
              <a:rPr lang="el-GR" sz="2000" dirty="0"/>
              <a:t>.</a:t>
            </a:r>
          </a:p>
          <a:p>
            <a:pPr marL="0" indent="0">
              <a:buNone/>
            </a:pPr>
            <a:r>
              <a:rPr lang="el-GR" sz="2000" dirty="0"/>
              <a:t>Παραθέτουμε ενδεικτικά το </a:t>
            </a:r>
            <a:r>
              <a:rPr lang="el-GR" sz="2000" b="1" dirty="0">
                <a:solidFill>
                  <a:srgbClr val="FF0000"/>
                </a:solidFill>
              </a:rPr>
              <a:t>(</a:t>
            </a:r>
            <a:r>
              <a:rPr lang="en-US" sz="2000" b="1" dirty="0">
                <a:solidFill>
                  <a:srgbClr val="FF0000"/>
                </a:solidFill>
              </a:rPr>
              <a:t>CRAFFT</a:t>
            </a:r>
            <a:r>
              <a:rPr lang="el-GR" sz="2000" b="1" dirty="0">
                <a:solidFill>
                  <a:srgbClr val="FF0000"/>
                </a:solidFill>
              </a:rPr>
              <a:t>)</a:t>
            </a:r>
            <a:r>
              <a:rPr lang="el-GR" sz="2000" dirty="0">
                <a:solidFill>
                  <a:srgbClr val="FF0000"/>
                </a:solidFill>
              </a:rPr>
              <a:t> </a:t>
            </a:r>
          </a:p>
          <a:p>
            <a:pPr>
              <a:buFont typeface="Wingdings" panose="05000000000000000000" pitchFamily="2" charset="2"/>
              <a:buChar char="Ø"/>
            </a:pPr>
            <a:r>
              <a:rPr lang="el-GR" sz="2000" dirty="0"/>
              <a:t>  Έχεις ποτέ ταξιδέψει με </a:t>
            </a:r>
            <a:r>
              <a:rPr lang="el-GR" sz="2000" i="1" dirty="0"/>
              <a:t>αυτοκίνητο </a:t>
            </a:r>
            <a:r>
              <a:rPr lang="el-GR" sz="2000" b="1" i="1" dirty="0">
                <a:solidFill>
                  <a:srgbClr val="FF0000"/>
                </a:solidFill>
              </a:rPr>
              <a:t>(</a:t>
            </a:r>
            <a:r>
              <a:rPr lang="en-US" sz="2000" b="1" i="1" dirty="0">
                <a:solidFill>
                  <a:srgbClr val="FF0000"/>
                </a:solidFill>
              </a:rPr>
              <a:t>car</a:t>
            </a:r>
            <a:r>
              <a:rPr lang="el-GR" sz="2000" b="1" i="1" dirty="0">
                <a:solidFill>
                  <a:srgbClr val="FF0000"/>
                </a:solidFill>
              </a:rPr>
              <a:t>)</a:t>
            </a:r>
            <a:r>
              <a:rPr lang="el-GR" sz="2000" dirty="0"/>
              <a:t> που οδηγούσε κάποιος (συμπεριλαμβανομένου και σένα) που ήταν ‘‘φτιαγμένος’’ ή είχε χρησιμοποιήσει αλκοόλ ή ναρκωτικά; </a:t>
            </a:r>
          </a:p>
          <a:p>
            <a:pPr>
              <a:buFont typeface="Wingdings" panose="05000000000000000000" pitchFamily="2" charset="2"/>
              <a:buChar char="Ø"/>
            </a:pPr>
            <a:r>
              <a:rPr lang="el-GR" sz="2000" dirty="0"/>
              <a:t>  Έχεις χρησιμοποιήσει ποτέ αλκοόλ ή ναρκωτικά για να </a:t>
            </a:r>
            <a:r>
              <a:rPr lang="el-GR" sz="2000" i="1" dirty="0"/>
              <a:t>χαλαρώσεις </a:t>
            </a:r>
            <a:r>
              <a:rPr lang="el-GR" sz="2000" b="1" i="1" dirty="0">
                <a:solidFill>
                  <a:srgbClr val="FF0000"/>
                </a:solidFill>
              </a:rPr>
              <a:t>(</a:t>
            </a:r>
            <a:r>
              <a:rPr lang="en-US" sz="2000" b="1" i="1" dirty="0">
                <a:solidFill>
                  <a:srgbClr val="FF0000"/>
                </a:solidFill>
              </a:rPr>
              <a:t>relax</a:t>
            </a:r>
            <a:r>
              <a:rPr lang="el-GR" sz="2000" b="1" i="1" dirty="0">
                <a:solidFill>
                  <a:srgbClr val="FF0000"/>
                </a:solidFill>
              </a:rPr>
              <a:t>)</a:t>
            </a:r>
            <a:r>
              <a:rPr lang="el-GR" sz="2000" b="1" dirty="0">
                <a:solidFill>
                  <a:srgbClr val="FF0000"/>
                </a:solidFill>
              </a:rPr>
              <a:t>, </a:t>
            </a:r>
            <a:r>
              <a:rPr lang="el-GR" sz="2000" dirty="0"/>
              <a:t>να αισθανθείς καλύτερα για τον    εαυτό σου, ή για να προσαρμοστείς σε μια κατάσταση; </a:t>
            </a:r>
          </a:p>
          <a:p>
            <a:pPr>
              <a:buFont typeface="Wingdings" panose="05000000000000000000" pitchFamily="2" charset="2"/>
              <a:buChar char="Ø"/>
            </a:pPr>
            <a:r>
              <a:rPr lang="el-GR" sz="2000" dirty="0"/>
              <a:t>  Έχεις ποτέ χρησιμοποιήσει αλκοόλ ή ναρκωτικά ενώ ήσουν </a:t>
            </a:r>
            <a:r>
              <a:rPr lang="el-GR" sz="2000" i="1" dirty="0"/>
              <a:t>μόνος </a:t>
            </a:r>
            <a:r>
              <a:rPr lang="el-GR" sz="2000" b="1" i="1" dirty="0">
                <a:solidFill>
                  <a:srgbClr val="FF0000"/>
                </a:solidFill>
              </a:rPr>
              <a:t>(</a:t>
            </a:r>
            <a:r>
              <a:rPr lang="en-US" sz="2000" b="1" i="1" dirty="0">
                <a:solidFill>
                  <a:srgbClr val="FF0000"/>
                </a:solidFill>
              </a:rPr>
              <a:t>alone</a:t>
            </a:r>
            <a:r>
              <a:rPr lang="el-GR" sz="2000" b="1" i="1" dirty="0">
                <a:solidFill>
                  <a:srgbClr val="FF0000"/>
                </a:solidFill>
              </a:rPr>
              <a:t>)</a:t>
            </a:r>
            <a:r>
              <a:rPr lang="el-GR" sz="2000" b="1" dirty="0">
                <a:solidFill>
                  <a:srgbClr val="FF0000"/>
                </a:solidFill>
              </a:rPr>
              <a:t>; </a:t>
            </a:r>
          </a:p>
          <a:p>
            <a:pPr>
              <a:buFont typeface="Wingdings" panose="05000000000000000000" pitchFamily="2" charset="2"/>
              <a:buChar char="Ø"/>
            </a:pPr>
            <a:r>
              <a:rPr lang="el-GR" sz="2000" dirty="0"/>
              <a:t>  </a:t>
            </a:r>
            <a:r>
              <a:rPr lang="el-GR" sz="2000" i="1" dirty="0"/>
              <a:t>Ξεχνάς </a:t>
            </a:r>
            <a:r>
              <a:rPr lang="el-GR" sz="2000" b="1" i="1" dirty="0">
                <a:solidFill>
                  <a:srgbClr val="FF0000"/>
                </a:solidFill>
              </a:rPr>
              <a:t>(</a:t>
            </a:r>
            <a:r>
              <a:rPr lang="en-US" sz="2000" b="1" i="1" dirty="0">
                <a:solidFill>
                  <a:srgbClr val="FF0000"/>
                </a:solidFill>
              </a:rPr>
              <a:t>forget</a:t>
            </a:r>
            <a:r>
              <a:rPr lang="el-GR" sz="2000" b="1" i="1" dirty="0">
                <a:solidFill>
                  <a:srgbClr val="FF0000"/>
                </a:solidFill>
              </a:rPr>
              <a:t>)</a:t>
            </a:r>
            <a:r>
              <a:rPr lang="el-GR" sz="2000" b="1" dirty="0">
                <a:solidFill>
                  <a:srgbClr val="FF0000"/>
                </a:solidFill>
              </a:rPr>
              <a:t> </a:t>
            </a:r>
            <a:r>
              <a:rPr lang="el-GR" sz="2000" dirty="0"/>
              <a:t>ποτέ τι έκανες ενώ είχες χρησιμοποιήσει αλκοόλ ή ναρκωτικά;</a:t>
            </a:r>
          </a:p>
          <a:p>
            <a:pPr>
              <a:buFont typeface="Wingdings" panose="05000000000000000000" pitchFamily="2" charset="2"/>
              <a:buChar char="Ø"/>
            </a:pPr>
            <a:r>
              <a:rPr lang="el-GR" sz="2000" dirty="0"/>
              <a:t>  Σου έχουν πει ποτέ η οικογένεια σου ή οι </a:t>
            </a:r>
            <a:r>
              <a:rPr lang="el-GR" sz="2000" i="1" dirty="0"/>
              <a:t>φίλοι </a:t>
            </a:r>
            <a:r>
              <a:rPr lang="el-GR" sz="2000" b="1" i="1" dirty="0">
                <a:solidFill>
                  <a:srgbClr val="FF0000"/>
                </a:solidFill>
              </a:rPr>
              <a:t>(</a:t>
            </a:r>
            <a:r>
              <a:rPr lang="en-US" sz="2000" b="1" i="1" dirty="0">
                <a:solidFill>
                  <a:srgbClr val="FF0000"/>
                </a:solidFill>
              </a:rPr>
              <a:t>friends</a:t>
            </a:r>
            <a:r>
              <a:rPr lang="el-GR" sz="2000" b="1" i="1" dirty="0">
                <a:solidFill>
                  <a:srgbClr val="FF0000"/>
                </a:solidFill>
              </a:rPr>
              <a:t>)</a:t>
            </a:r>
            <a:r>
              <a:rPr lang="el-GR" sz="2000" b="1" dirty="0">
                <a:solidFill>
                  <a:srgbClr val="FF0000"/>
                </a:solidFill>
              </a:rPr>
              <a:t> </a:t>
            </a:r>
            <a:r>
              <a:rPr lang="el-GR" sz="2000" dirty="0"/>
              <a:t>σου ότι θα πρέπει να κόψεις το αλκοόλ ή τα ναρκωτικά;</a:t>
            </a:r>
          </a:p>
          <a:p>
            <a:pPr>
              <a:buFont typeface="Wingdings" panose="05000000000000000000" pitchFamily="2" charset="2"/>
              <a:buChar char="Ø"/>
            </a:pPr>
            <a:r>
              <a:rPr lang="el-GR" sz="2000" dirty="0"/>
              <a:t>  Βρέθηκες ποτέ </a:t>
            </a:r>
            <a:r>
              <a:rPr lang="el-GR" sz="2000" i="1" dirty="0"/>
              <a:t>μπλεγμένος </a:t>
            </a:r>
            <a:r>
              <a:rPr lang="el-GR" sz="2000" b="1" i="1" dirty="0">
                <a:solidFill>
                  <a:srgbClr val="FF0000"/>
                </a:solidFill>
              </a:rPr>
              <a:t>(</a:t>
            </a:r>
            <a:r>
              <a:rPr lang="en-US" sz="2000" b="1" i="1" dirty="0">
                <a:solidFill>
                  <a:srgbClr val="FF0000"/>
                </a:solidFill>
              </a:rPr>
              <a:t>trouble</a:t>
            </a:r>
            <a:r>
              <a:rPr lang="el-GR" sz="2000" b="1" i="1" dirty="0">
                <a:solidFill>
                  <a:srgbClr val="FF0000"/>
                </a:solidFill>
              </a:rPr>
              <a:t>)</a:t>
            </a:r>
            <a:r>
              <a:rPr lang="el-GR" sz="2000" b="1" dirty="0">
                <a:solidFill>
                  <a:srgbClr val="FF0000"/>
                </a:solidFill>
              </a:rPr>
              <a:t> </a:t>
            </a:r>
            <a:r>
              <a:rPr lang="el-GR" sz="2000" dirty="0"/>
              <a:t>ενώ έκανες χρήση αλκοόλ ή ναρκωτικών; </a:t>
            </a:r>
          </a:p>
        </p:txBody>
      </p:sp>
      <p:sp>
        <p:nvSpPr>
          <p:cNvPr id="5" name="Ορθογώνιο 4"/>
          <p:cNvSpPr/>
          <p:nvPr/>
        </p:nvSpPr>
        <p:spPr>
          <a:xfrm>
            <a:off x="330925" y="5344775"/>
            <a:ext cx="7950926" cy="646331"/>
          </a:xfrm>
          <a:prstGeom prst="rect">
            <a:avLst/>
          </a:prstGeom>
        </p:spPr>
        <p:txBody>
          <a:bodyPr wrap="square">
            <a:spAutoFit/>
          </a:bodyPr>
          <a:lstStyle/>
          <a:p>
            <a:r>
              <a:rPr lang="el-GR" b="1" dirty="0"/>
              <a:t>Δύο ή περισσότερες απαντήσεις «ναι» υποδεικνύουν σοβαρό πρόβλημα με αλκοόλ και ναρκωτικά και ενδείκνυται παραπομπή για περαιτέρω εκτίμηση.</a:t>
            </a:r>
            <a:endParaRPr lang="el-GR" dirty="0"/>
          </a:p>
        </p:txBody>
      </p:sp>
      <p:pic>
        <p:nvPicPr>
          <p:cNvPr id="1026" name="Picture 2" descr="A drink a day could be associated with brain changes, study f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549" y="4865827"/>
            <a:ext cx="3557451" cy="1992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85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184"/>
          </a:xfrm>
          <a:solidFill>
            <a:schemeClr val="accent6">
              <a:lumMod val="20000"/>
              <a:lumOff val="80000"/>
            </a:schemeClr>
          </a:solidFill>
        </p:spPr>
        <p:txBody>
          <a:bodyPr>
            <a:normAutofit fontScale="90000"/>
          </a:bodyPr>
          <a:lstStyle/>
          <a:p>
            <a:r>
              <a:rPr lang="el-GR" dirty="0"/>
              <a:t>   </a:t>
            </a:r>
            <a:br>
              <a:rPr lang="el-GR" dirty="0"/>
            </a:br>
            <a:r>
              <a:rPr lang="el-GR" dirty="0"/>
              <a:t>              ΣΥΝΗΘΕΙΣ ΛΟΓΟΙ ΠΟΥ ΟΔΗΓΟΥΝ ΣΕ ΧΡΗΣΗ</a:t>
            </a:r>
            <a:br>
              <a:rPr lang="el-GR" dirty="0"/>
            </a:br>
            <a:endParaRPr lang="el-GR" dirty="0"/>
          </a:p>
        </p:txBody>
      </p:sp>
      <p:sp>
        <p:nvSpPr>
          <p:cNvPr id="3" name="Content Placeholder 2"/>
          <p:cNvSpPr>
            <a:spLocks noGrp="1"/>
          </p:cNvSpPr>
          <p:nvPr>
            <p:ph idx="1"/>
          </p:nvPr>
        </p:nvSpPr>
        <p:spPr>
          <a:xfrm>
            <a:off x="13648" y="1342775"/>
            <a:ext cx="12192000" cy="5602406"/>
          </a:xfrm>
        </p:spPr>
        <p:txBody>
          <a:bodyPr>
            <a:normAutofit/>
          </a:bodyPr>
          <a:lstStyle/>
          <a:p>
            <a:pPr>
              <a:buFont typeface="Wingdings" panose="05000000000000000000" pitchFamily="2" charset="2"/>
              <a:buChar char="Ø"/>
            </a:pPr>
            <a:r>
              <a:rPr lang="el-GR" sz="2300" dirty="0"/>
              <a:t>Στα πλαίσια πειραματισμού</a:t>
            </a:r>
          </a:p>
          <a:p>
            <a:pPr>
              <a:buFont typeface="Wingdings" panose="05000000000000000000" pitchFamily="2" charset="2"/>
              <a:buChar char="Ø"/>
            </a:pPr>
            <a:r>
              <a:rPr lang="el-GR" sz="2300" dirty="0"/>
              <a:t>Αναζήτηση έντονων συγκινήσεων</a:t>
            </a:r>
          </a:p>
          <a:p>
            <a:pPr>
              <a:buFont typeface="Wingdings" panose="05000000000000000000" pitchFamily="2" charset="2"/>
              <a:buChar char="Ø"/>
            </a:pPr>
            <a:r>
              <a:rPr lang="el-GR" sz="2300" dirty="0"/>
              <a:t>Από </a:t>
            </a:r>
            <a:r>
              <a:rPr lang="el-GR" sz="2300" dirty="0" err="1"/>
              <a:t>΄</a:t>
            </a:r>
            <a:r>
              <a:rPr lang="el-GR" sz="2300" i="1" dirty="0" err="1"/>
              <a:t>Βαρεμάρα</a:t>
            </a:r>
            <a:r>
              <a:rPr lang="el-GR" sz="2300" dirty="0" err="1"/>
              <a:t>΄</a:t>
            </a:r>
            <a:endParaRPr lang="el-GR" sz="2300" dirty="0"/>
          </a:p>
          <a:p>
            <a:pPr>
              <a:buFont typeface="Wingdings" panose="05000000000000000000" pitchFamily="2" charset="2"/>
              <a:buChar char="Ø"/>
            </a:pPr>
            <a:r>
              <a:rPr lang="el-GR" sz="2300" dirty="0"/>
              <a:t>Τρόπος αντίδρασης στους ενηλίκους (μορφή </a:t>
            </a:r>
            <a:r>
              <a:rPr lang="el-GR" sz="2300" i="1" dirty="0"/>
              <a:t>επανάστασης</a:t>
            </a:r>
            <a:r>
              <a:rPr lang="el-GR" sz="2300" dirty="0"/>
              <a:t>)</a:t>
            </a:r>
          </a:p>
          <a:p>
            <a:pPr>
              <a:buFont typeface="Wingdings" panose="05000000000000000000" pitchFamily="2" charset="2"/>
              <a:buChar char="Ø"/>
            </a:pPr>
            <a:r>
              <a:rPr lang="el-GR" sz="2300" i="1" dirty="0"/>
              <a:t>Τιμωρία </a:t>
            </a:r>
            <a:r>
              <a:rPr lang="el-GR" sz="2300" dirty="0"/>
              <a:t>στους γονείς</a:t>
            </a:r>
          </a:p>
          <a:p>
            <a:pPr>
              <a:buFont typeface="Wingdings" panose="05000000000000000000" pitchFamily="2" charset="2"/>
              <a:buChar char="Ø"/>
            </a:pPr>
            <a:r>
              <a:rPr lang="el-GR" sz="2300" dirty="0"/>
              <a:t>Αποδοχή από </a:t>
            </a:r>
            <a:r>
              <a:rPr lang="el-GR" sz="2300" dirty="0" err="1"/>
              <a:t>συνομιλήκους</a:t>
            </a:r>
            <a:endParaRPr lang="el-GR" sz="2300" dirty="0"/>
          </a:p>
          <a:p>
            <a:pPr>
              <a:buFont typeface="Wingdings" panose="05000000000000000000" pitchFamily="2" charset="2"/>
              <a:buChar char="Ø"/>
            </a:pPr>
            <a:r>
              <a:rPr lang="el-GR" sz="2300" dirty="0"/>
              <a:t>Μίμηση προτύπων </a:t>
            </a:r>
          </a:p>
          <a:p>
            <a:pPr marL="0" indent="0">
              <a:buNone/>
            </a:pPr>
            <a:r>
              <a:rPr lang="el-GR" sz="2300" dirty="0"/>
              <a:t>                                                                                                      </a:t>
            </a:r>
          </a:p>
          <a:p>
            <a:pPr marL="0" indent="0">
              <a:buNone/>
            </a:pPr>
            <a:endParaRPr lang="el-GR" sz="2300" i="1" dirty="0"/>
          </a:p>
          <a:p>
            <a:pPr marL="0" indent="0">
              <a:buNone/>
            </a:pPr>
            <a:endParaRPr lang="el-GR" dirty="0"/>
          </a:p>
        </p:txBody>
      </p:sp>
      <p:sp>
        <p:nvSpPr>
          <p:cNvPr id="6" name="Content Placeholder 2"/>
          <p:cNvSpPr txBox="1">
            <a:spLocks/>
          </p:cNvSpPr>
          <p:nvPr/>
        </p:nvSpPr>
        <p:spPr>
          <a:xfrm>
            <a:off x="6757914" y="4392817"/>
            <a:ext cx="6496335" cy="23292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el-GR" sz="2400" dirty="0"/>
              <a:t>Προσπάθεια αναζήτησης ταυτότητας                                                                                                      </a:t>
            </a:r>
          </a:p>
          <a:p>
            <a:pPr>
              <a:buFont typeface="Wingdings" panose="05000000000000000000" pitchFamily="2" charset="2"/>
              <a:buChar char="Ø"/>
            </a:pPr>
            <a:r>
              <a:rPr lang="el-GR" sz="2400" dirty="0"/>
              <a:t>Για να </a:t>
            </a:r>
            <a:r>
              <a:rPr lang="el-GR" sz="2400" i="1" dirty="0"/>
              <a:t>ξεφύγουν από προβλήματα                                                                                                 </a:t>
            </a:r>
          </a:p>
          <a:p>
            <a:pPr>
              <a:buFont typeface="Wingdings" panose="05000000000000000000" pitchFamily="2" charset="2"/>
              <a:buChar char="Ø"/>
            </a:pPr>
            <a:r>
              <a:rPr lang="el-GR" sz="2400" i="1" dirty="0"/>
              <a:t>Ψυχιατρικοί λόγοι (</a:t>
            </a:r>
            <a:r>
              <a:rPr lang="el-GR" sz="2400" i="1" dirty="0" err="1"/>
              <a:t>π.χ</a:t>
            </a:r>
            <a:r>
              <a:rPr lang="el-GR" sz="2400" i="1" dirty="0"/>
              <a:t> κατάθλιψη)</a:t>
            </a:r>
            <a:r>
              <a:rPr lang="el-GR" sz="2400" dirty="0"/>
              <a:t> </a:t>
            </a:r>
          </a:p>
          <a:p>
            <a:pPr>
              <a:buFont typeface="Wingdings" panose="05000000000000000000" pitchFamily="2" charset="2"/>
              <a:buChar char="Ø"/>
            </a:pPr>
            <a:r>
              <a:rPr lang="el-GR" sz="2400" dirty="0"/>
              <a:t>Κακή πληροφόρηση (πεποίθηση ότι θα              </a:t>
            </a:r>
            <a:r>
              <a:rPr lang="el-GR" sz="2400" dirty="0">
                <a:solidFill>
                  <a:schemeClr val="bg1"/>
                </a:solidFill>
              </a:rPr>
              <a:t>.</a:t>
            </a:r>
            <a:r>
              <a:rPr lang="el-GR" sz="2400" dirty="0"/>
              <a:t>                                                                                  νιώσουν καλύτερα ή θα έχουν καλύτερη διαύγεια)</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4567" y="1394560"/>
            <a:ext cx="3218383" cy="2317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9" y="4646065"/>
            <a:ext cx="3495675" cy="18227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9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184"/>
          </a:xfrm>
          <a:solidFill>
            <a:schemeClr val="accent5"/>
          </a:solidFill>
        </p:spPr>
        <p:txBody>
          <a:bodyPr>
            <a:normAutofit/>
          </a:bodyPr>
          <a:lstStyle/>
          <a:p>
            <a:r>
              <a:rPr lang="el-GR" dirty="0"/>
              <a:t>                                      ΑΙΤΙΟΛΟΓΙΑ</a:t>
            </a:r>
            <a:br>
              <a:rPr lang="el-GR" dirty="0"/>
            </a:br>
            <a:r>
              <a:rPr lang="el-GR" dirty="0"/>
              <a:t>                    ΒΙΟΨΥΧΟΚΟΙΝΩΝΙΚΟ ΜΟΝΤΕΛΟ</a:t>
            </a:r>
          </a:p>
        </p:txBody>
      </p:sp>
      <p:sp>
        <p:nvSpPr>
          <p:cNvPr id="5" name="Rectangle 4"/>
          <p:cNvSpPr/>
          <p:nvPr/>
        </p:nvSpPr>
        <p:spPr>
          <a:xfrm>
            <a:off x="1351744" y="1630065"/>
            <a:ext cx="2084545" cy="400110"/>
          </a:xfrm>
          <a:prstGeom prst="rect">
            <a:avLst/>
          </a:prstGeom>
        </p:spPr>
        <p:txBody>
          <a:bodyPr wrap="none">
            <a:spAutoFit/>
          </a:bodyPr>
          <a:lstStyle/>
          <a:p>
            <a:r>
              <a:rPr lang="el-GR" sz="2000" b="1" dirty="0">
                <a:solidFill>
                  <a:srgbClr val="FF0000"/>
                </a:solidFill>
              </a:rPr>
              <a:t>ΗΘΙΚΟ ΜΟΝΤΕΛΟ</a:t>
            </a:r>
          </a:p>
        </p:txBody>
      </p:sp>
      <p:sp>
        <p:nvSpPr>
          <p:cNvPr id="6" name="Rectangle 5"/>
          <p:cNvSpPr/>
          <p:nvPr/>
        </p:nvSpPr>
        <p:spPr>
          <a:xfrm>
            <a:off x="8612616" y="3928910"/>
            <a:ext cx="2588914" cy="400110"/>
          </a:xfrm>
          <a:prstGeom prst="rect">
            <a:avLst/>
          </a:prstGeom>
        </p:spPr>
        <p:txBody>
          <a:bodyPr wrap="none">
            <a:spAutoFit/>
          </a:bodyPr>
          <a:lstStyle/>
          <a:p>
            <a:r>
              <a:rPr lang="el-GR" sz="2000" b="1" dirty="0">
                <a:solidFill>
                  <a:srgbClr val="FF0000"/>
                </a:solidFill>
              </a:rPr>
              <a:t>ΜΟΝΤΕΛΟ ΑΣΘΕΝΕΙΑΣ</a:t>
            </a:r>
          </a:p>
        </p:txBody>
      </p:sp>
      <p:sp>
        <p:nvSpPr>
          <p:cNvPr id="7" name="Rectangle 6"/>
          <p:cNvSpPr/>
          <p:nvPr/>
        </p:nvSpPr>
        <p:spPr>
          <a:xfrm>
            <a:off x="0" y="2329934"/>
            <a:ext cx="6293774" cy="1754326"/>
          </a:xfrm>
          <a:prstGeom prst="rect">
            <a:avLst/>
          </a:prstGeom>
        </p:spPr>
        <p:txBody>
          <a:bodyPr wrap="none">
            <a:spAutoFit/>
          </a:bodyPr>
          <a:lstStyle/>
          <a:p>
            <a:pPr marL="285750" indent="-285750">
              <a:buFont typeface="Arial" panose="020B0604020202020204" pitchFamily="34" charset="0"/>
              <a:buChar char="•"/>
            </a:pPr>
            <a:r>
              <a:rPr lang="el-GR" dirty="0"/>
              <a:t>Τα άτομα φέρουν την πλήρη ευθύνη για τον αλκοολισμό τους</a:t>
            </a:r>
          </a:p>
          <a:p>
            <a:pPr marL="285750" indent="-285750">
              <a:buFont typeface="Arial" panose="020B0604020202020204" pitchFamily="34" charset="0"/>
              <a:buChar char="•"/>
            </a:pPr>
            <a:r>
              <a:rPr lang="el-GR" dirty="0"/>
              <a:t>Είναι </a:t>
            </a:r>
            <a:r>
              <a:rPr lang="en-US" dirty="0"/>
              <a:t>“</a:t>
            </a:r>
            <a:r>
              <a:rPr lang="el-GR" i="1" dirty="0"/>
              <a:t>ηδονιστικά </a:t>
            </a:r>
            <a:r>
              <a:rPr lang="en-US" i="1" dirty="0"/>
              <a:t>” </a:t>
            </a:r>
            <a:r>
              <a:rPr lang="el-GR" dirty="0"/>
              <a:t>άτομα</a:t>
            </a:r>
          </a:p>
          <a:p>
            <a:pPr marL="285750" indent="-285750">
              <a:buFont typeface="Arial" panose="020B0604020202020204" pitchFamily="34" charset="0"/>
              <a:buChar char="•"/>
            </a:pPr>
            <a:r>
              <a:rPr lang="el-GR" dirty="0"/>
              <a:t>Δεν ενδιαφέρονται για τους άλλους</a:t>
            </a:r>
          </a:p>
          <a:p>
            <a:pPr marL="285750" indent="-285750">
              <a:buFont typeface="Arial" panose="020B0604020202020204" pitchFamily="34" charset="0"/>
              <a:buChar char="•"/>
            </a:pPr>
            <a:r>
              <a:rPr lang="el-GR" dirty="0"/>
              <a:t>Έχουν αδύναμη θέληση</a:t>
            </a:r>
          </a:p>
          <a:p>
            <a:pPr marL="285750" indent="-285750">
              <a:buFont typeface="Arial" panose="020B0604020202020204" pitchFamily="34" charset="0"/>
              <a:buChar char="•"/>
            </a:pPr>
            <a:r>
              <a:rPr lang="el-GR" dirty="0"/>
              <a:t>Αποτελεί σημάδι ηθικής έκπτωσης</a:t>
            </a:r>
          </a:p>
          <a:p>
            <a:pPr marL="285750" indent="-285750">
              <a:buFont typeface="Arial" panose="020B0604020202020204" pitchFamily="34" charset="0"/>
              <a:buChar char="•"/>
            </a:pPr>
            <a:r>
              <a:rPr lang="el-GR" dirty="0"/>
              <a:t>Θα πρέπει να συγκρατηθεί από μόνος του</a:t>
            </a:r>
          </a:p>
        </p:txBody>
      </p:sp>
      <p:sp>
        <p:nvSpPr>
          <p:cNvPr id="8" name="Rectangle 7"/>
          <p:cNvSpPr/>
          <p:nvPr/>
        </p:nvSpPr>
        <p:spPr>
          <a:xfrm>
            <a:off x="7342094" y="4482482"/>
            <a:ext cx="4806316" cy="1477328"/>
          </a:xfrm>
          <a:prstGeom prst="rect">
            <a:avLst/>
          </a:prstGeom>
        </p:spPr>
        <p:txBody>
          <a:bodyPr wrap="none">
            <a:spAutoFit/>
          </a:bodyPr>
          <a:lstStyle/>
          <a:p>
            <a:pPr marL="285750" indent="-285750">
              <a:buFont typeface="Arial" panose="020B0604020202020204" pitchFamily="34" charset="0"/>
              <a:buChar char="•"/>
            </a:pPr>
            <a:r>
              <a:rPr lang="el-GR" dirty="0"/>
              <a:t>Ασθένεια όπως πχ και ο ΣΔ</a:t>
            </a:r>
          </a:p>
          <a:p>
            <a:pPr marL="285750" indent="-285750">
              <a:buFont typeface="Arial" panose="020B0604020202020204" pitchFamily="34" charset="0"/>
              <a:buChar char="•"/>
            </a:pPr>
            <a:r>
              <a:rPr lang="el-GR" dirty="0"/>
              <a:t>Δεν φέρουν την ευθύνη για την ασθένεια</a:t>
            </a:r>
          </a:p>
          <a:p>
            <a:pPr marL="285750" indent="-285750">
              <a:buFont typeface="Arial" panose="020B0604020202020204" pitchFamily="34" charset="0"/>
              <a:buChar char="•"/>
            </a:pPr>
            <a:r>
              <a:rPr lang="el-GR" dirty="0"/>
              <a:t>Έχουν έμφυτη προδιάθεση για αλκοόλ</a:t>
            </a:r>
          </a:p>
          <a:p>
            <a:pPr marL="285750" indent="-285750">
              <a:buFont typeface="Arial" panose="020B0604020202020204" pitchFamily="34" charset="0"/>
              <a:buChar char="•"/>
            </a:pPr>
            <a:r>
              <a:rPr lang="el-GR" dirty="0"/>
              <a:t>Οι ψυχολογικοί παράγοντες δεν παίζουν ρόλο</a:t>
            </a:r>
          </a:p>
          <a:p>
            <a:pPr marL="285750" indent="-285750">
              <a:buFont typeface="Arial" panose="020B0604020202020204" pitchFamily="34" charset="0"/>
              <a:buChar char="•"/>
            </a:pPr>
            <a:r>
              <a:rPr lang="el-GR" dirty="0"/>
              <a:t>Χρειάζονται ιατρική φροντίδα</a:t>
            </a:r>
          </a:p>
        </p:txBody>
      </p:sp>
      <p:sp>
        <p:nvSpPr>
          <p:cNvPr id="9" name="Rectangle 8"/>
          <p:cNvSpPr/>
          <p:nvPr/>
        </p:nvSpPr>
        <p:spPr>
          <a:xfrm>
            <a:off x="10640318" y="6274066"/>
            <a:ext cx="1122423" cy="307777"/>
          </a:xfrm>
          <a:prstGeom prst="rect">
            <a:avLst/>
          </a:prstGeom>
        </p:spPr>
        <p:txBody>
          <a:bodyPr wrap="none">
            <a:spAutoFit/>
          </a:bodyPr>
          <a:lstStyle/>
          <a:p>
            <a:r>
              <a:rPr lang="en-US" sz="1400" i="1" dirty="0">
                <a:solidFill>
                  <a:srgbClr val="FF0000"/>
                </a:solidFill>
              </a:rPr>
              <a:t>Cooper 1987</a:t>
            </a:r>
            <a:endParaRPr lang="el-GR" sz="1400" i="1" dirty="0">
              <a:solidFill>
                <a:srgbClr val="FF0000"/>
              </a:solidFill>
            </a:endParaRPr>
          </a:p>
        </p:txBody>
      </p:sp>
      <p:sp>
        <p:nvSpPr>
          <p:cNvPr id="10" name="Rectangle 9"/>
          <p:cNvSpPr/>
          <p:nvPr/>
        </p:nvSpPr>
        <p:spPr>
          <a:xfrm>
            <a:off x="5705643" y="3207097"/>
            <a:ext cx="1636451" cy="1107996"/>
          </a:xfrm>
          <a:prstGeom prst="rect">
            <a:avLst/>
          </a:prstGeom>
        </p:spPr>
        <p:txBody>
          <a:bodyPr wrap="square">
            <a:spAutoFit/>
          </a:bodyPr>
          <a:lstStyle/>
          <a:p>
            <a:r>
              <a:rPr lang="en-US" sz="6600" i="1" dirty="0">
                <a:solidFill>
                  <a:srgbClr val="00B050"/>
                </a:solidFill>
                <a:latin typeface="Bernard MT Condensed" panose="02050806060905020404" pitchFamily="18" charset="0"/>
              </a:rPr>
              <a:t>VS</a:t>
            </a:r>
            <a:endParaRPr lang="el-GR" sz="6600" i="1" dirty="0">
              <a:solidFill>
                <a:srgbClr val="00B050"/>
              </a:solidFill>
            </a:endParaRPr>
          </a:p>
        </p:txBody>
      </p:sp>
    </p:spTree>
    <p:extLst>
      <p:ext uri="{BB962C8B-B14F-4D97-AF65-F5344CB8AC3E}">
        <p14:creationId xmlns:p14="http://schemas.microsoft.com/office/powerpoint/2010/main" val="2332413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184"/>
          </a:xfrm>
          <a:solidFill>
            <a:schemeClr val="accent5"/>
          </a:solidFill>
        </p:spPr>
        <p:txBody>
          <a:bodyPr>
            <a:normAutofit/>
          </a:bodyPr>
          <a:lstStyle/>
          <a:p>
            <a:r>
              <a:rPr lang="el-GR" dirty="0"/>
              <a:t>                                      ΑΙΤΙΟΛΟΓΙΑ</a:t>
            </a:r>
            <a:br>
              <a:rPr lang="el-GR" dirty="0"/>
            </a:br>
            <a:r>
              <a:rPr lang="el-GR" dirty="0"/>
              <a:t>                    ΒΙΟΨΥΧΟΚΟΙΝΩΝΙΚΟ ΜΟΝΤΕΛΟ</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0435" y="1310185"/>
            <a:ext cx="9178681" cy="4872251"/>
          </a:xfrm>
        </p:spPr>
      </p:pic>
    </p:spTree>
    <p:extLst>
      <p:ext uri="{BB962C8B-B14F-4D97-AF65-F5344CB8AC3E}">
        <p14:creationId xmlns:p14="http://schemas.microsoft.com/office/powerpoint/2010/main" val="35675141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ΕΠΙΒΑΡΥΝΤΙΚΟΙ ΠΑΡΑΓΟΝΤΕΣ</a:t>
            </a:r>
          </a:p>
        </p:txBody>
      </p:sp>
      <p:sp>
        <p:nvSpPr>
          <p:cNvPr id="3" name="Content Placeholder 2"/>
          <p:cNvSpPr>
            <a:spLocks noGrp="1"/>
          </p:cNvSpPr>
          <p:nvPr>
            <p:ph idx="1"/>
          </p:nvPr>
        </p:nvSpPr>
        <p:spPr>
          <a:xfrm>
            <a:off x="-27296" y="1378424"/>
            <a:ext cx="12192000" cy="5479576"/>
          </a:xfrm>
        </p:spPr>
        <p:txBody>
          <a:bodyPr>
            <a:normAutofit fontScale="25000" lnSpcReduction="20000"/>
          </a:bodyPr>
          <a:lstStyle/>
          <a:p>
            <a:pPr marL="0" indent="0">
              <a:buNone/>
            </a:pPr>
            <a:r>
              <a:rPr lang="el-GR" dirty="0"/>
              <a:t>                                                                                                                                                                                                                                                  </a:t>
            </a:r>
            <a:r>
              <a:rPr lang="el-GR" sz="12800" dirty="0">
                <a:solidFill>
                  <a:srgbClr val="FF0000"/>
                </a:solidFill>
              </a:rPr>
              <a:t>ΑΤΟΜΙΚΟΙ</a:t>
            </a:r>
          </a:p>
          <a:p>
            <a:pPr marL="0" indent="0">
              <a:buNone/>
            </a:pPr>
            <a:endParaRPr lang="el-GR" sz="9600" dirty="0"/>
          </a:p>
          <a:p>
            <a:pPr>
              <a:buFont typeface="Wingdings" panose="05000000000000000000" pitchFamily="2" charset="2"/>
              <a:buChar char="v"/>
            </a:pPr>
            <a:r>
              <a:rPr lang="el-GR" sz="9600" dirty="0"/>
              <a:t>  </a:t>
            </a:r>
            <a:r>
              <a:rPr lang="el-GR" sz="9600" dirty="0" err="1"/>
              <a:t>Παραβατική</a:t>
            </a:r>
            <a:r>
              <a:rPr lang="el-GR" sz="9600" dirty="0"/>
              <a:t> συμπεριφορά σε μικρή ηλικία </a:t>
            </a:r>
          </a:p>
          <a:p>
            <a:pPr>
              <a:buFont typeface="Wingdings" panose="05000000000000000000" pitchFamily="2" charset="2"/>
              <a:buChar char="v"/>
            </a:pPr>
            <a:r>
              <a:rPr lang="el-GR" sz="9600" dirty="0"/>
              <a:t>  Κάπνισμα, κατανάλωση οινοπνευματωδών και χρήση ουσιών σε μικρή ηλικία</a:t>
            </a:r>
          </a:p>
          <a:p>
            <a:pPr>
              <a:buFont typeface="Wingdings" panose="05000000000000000000" pitchFamily="2" charset="2"/>
              <a:buChar char="v"/>
            </a:pPr>
            <a:r>
              <a:rPr lang="el-GR" sz="9600" dirty="0"/>
              <a:t>  Θετικές στάσεις και προσδοκίες σχετικά με τη χρήση αλκοόλ</a:t>
            </a:r>
          </a:p>
          <a:p>
            <a:pPr>
              <a:buFont typeface="Wingdings" panose="05000000000000000000" pitchFamily="2" charset="2"/>
              <a:buChar char="v"/>
            </a:pPr>
            <a:r>
              <a:rPr lang="el-GR" sz="9600" dirty="0"/>
              <a:t>  Σεξουαλική δραστηριότητα σε μικρή ηλικία </a:t>
            </a:r>
          </a:p>
          <a:p>
            <a:pPr>
              <a:buFont typeface="Wingdings" panose="05000000000000000000" pitchFamily="2" charset="2"/>
              <a:buChar char="v"/>
            </a:pPr>
            <a:r>
              <a:rPr lang="el-GR" sz="9600" dirty="0"/>
              <a:t>  Ιστορικό με προβλήματα συμπεριφοράς </a:t>
            </a:r>
          </a:p>
          <a:p>
            <a:pPr>
              <a:buFont typeface="Wingdings" panose="05000000000000000000" pitchFamily="2" charset="2"/>
              <a:buChar char="v"/>
            </a:pPr>
            <a:r>
              <a:rPr lang="el-GR" sz="9600" dirty="0"/>
              <a:t>  Αρνητικά συμβάντα στη ζωή (π.χ. απώλεια σημαντικού προσώπου, σεξουαλική κακοποίηση) </a:t>
            </a:r>
          </a:p>
          <a:p>
            <a:pPr>
              <a:buFont typeface="Wingdings" panose="05000000000000000000" pitchFamily="2" charset="2"/>
              <a:buChar char="v"/>
            </a:pPr>
            <a:r>
              <a:rPr lang="el-GR" sz="9600" dirty="0"/>
              <a:t>  Αντικοινωνική συμπεριφορά / δυσκολίες στις διαπροσωπικές σχέσεις </a:t>
            </a:r>
          </a:p>
          <a:p>
            <a:pPr>
              <a:buFont typeface="Wingdings" panose="05000000000000000000" pitchFamily="2" charset="2"/>
              <a:buChar char="v"/>
            </a:pPr>
            <a:r>
              <a:rPr lang="el-GR" sz="9600" dirty="0"/>
              <a:t>  Αναζήτηση διέγερσης / συναισθημάτων </a:t>
            </a:r>
          </a:p>
          <a:p>
            <a:pPr>
              <a:buFont typeface="Wingdings" panose="05000000000000000000" pitchFamily="2" charset="2"/>
              <a:buChar char="v"/>
            </a:pPr>
            <a:r>
              <a:rPr lang="el-GR" sz="9600" dirty="0"/>
              <a:t>  Προβλήματα ψυχικής υγείας </a:t>
            </a:r>
          </a:p>
          <a:p>
            <a:pPr>
              <a:buFont typeface="Wingdings" panose="05000000000000000000" pitchFamily="2" charset="2"/>
              <a:buChar char="v"/>
            </a:pPr>
            <a:r>
              <a:rPr lang="el-GR" sz="9600" dirty="0"/>
              <a:t>  Έλλειψη θετικών προτύπων, έλλειψη φιλοδοξιών </a:t>
            </a:r>
          </a:p>
          <a:p>
            <a:pPr marL="0" indent="0">
              <a:buNone/>
            </a:pPr>
            <a:endParaRPr lang="el-GR" dirty="0"/>
          </a:p>
          <a:p>
            <a:pPr marL="0" indent="0">
              <a:buNone/>
            </a:pPr>
            <a:endParaRPr lang="el-GR" dirty="0"/>
          </a:p>
          <a:p>
            <a:pPr marL="0" indent="0">
              <a:buNone/>
            </a:pPr>
            <a:r>
              <a:rPr lang="el-GR" sz="4400" i="1" dirty="0">
                <a:solidFill>
                  <a:srgbClr val="FF0000"/>
                </a:solidFill>
              </a:rPr>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sz="44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4525" y="4655097"/>
            <a:ext cx="2657475" cy="1724025"/>
          </a:xfrm>
          <a:prstGeom prst="rect">
            <a:avLst/>
          </a:prstGeom>
        </p:spPr>
      </p:pic>
    </p:spTree>
    <p:extLst>
      <p:ext uri="{BB962C8B-B14F-4D97-AF65-F5344CB8AC3E}">
        <p14:creationId xmlns:p14="http://schemas.microsoft.com/office/powerpoint/2010/main" val="332661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ΠΡΟΣΤΑΤΕΥΤΙΚΟΙ ΠΑΡΑΓΟΝΤΕΣ</a:t>
            </a:r>
          </a:p>
        </p:txBody>
      </p:sp>
      <p:sp>
        <p:nvSpPr>
          <p:cNvPr id="3" name="Content Placeholder 2"/>
          <p:cNvSpPr>
            <a:spLocks noGrp="1"/>
          </p:cNvSpPr>
          <p:nvPr>
            <p:ph idx="1"/>
          </p:nvPr>
        </p:nvSpPr>
        <p:spPr>
          <a:xfrm>
            <a:off x="-27296" y="1378424"/>
            <a:ext cx="12192000" cy="5479576"/>
          </a:xfrm>
        </p:spPr>
        <p:txBody>
          <a:bodyPr>
            <a:normAutofit fontScale="25000" lnSpcReduction="20000"/>
          </a:bodyPr>
          <a:lstStyle/>
          <a:p>
            <a:pPr marL="0" indent="0">
              <a:buNone/>
            </a:pPr>
            <a:r>
              <a:rPr lang="el-GR" dirty="0"/>
              <a:t>                                                                                                                                                                                                                                             </a:t>
            </a:r>
            <a:r>
              <a:rPr lang="el-GR" sz="12800" dirty="0">
                <a:solidFill>
                  <a:srgbClr val="FF0000"/>
                </a:solidFill>
              </a:rPr>
              <a:t>ΑΤΟΜΙΚΟΙ</a:t>
            </a:r>
          </a:p>
          <a:p>
            <a:pPr marL="0" indent="0">
              <a:buNone/>
            </a:pPr>
            <a:endParaRPr lang="el-GR" sz="9600" dirty="0"/>
          </a:p>
          <a:p>
            <a:pPr>
              <a:buFont typeface="Wingdings" panose="05000000000000000000" pitchFamily="2" charset="2"/>
              <a:buChar char="v"/>
            </a:pPr>
            <a:r>
              <a:rPr lang="el-GR" sz="9600" dirty="0"/>
              <a:t> Αρνητικές στάσεις σε σχέση με τη χρήση αλκοόλ-ουσιών</a:t>
            </a:r>
          </a:p>
          <a:p>
            <a:pPr>
              <a:buFont typeface="Wingdings" panose="05000000000000000000" pitchFamily="2" charset="2"/>
              <a:buChar char="v"/>
            </a:pPr>
            <a:r>
              <a:rPr lang="el-GR" sz="9600" dirty="0"/>
              <a:t> Γνώση για το αλκοόλ και τις συνέπειες χρήσης του</a:t>
            </a:r>
          </a:p>
          <a:p>
            <a:pPr>
              <a:buFont typeface="Wingdings" panose="05000000000000000000" pitchFamily="2" charset="2"/>
              <a:buChar char="v"/>
            </a:pPr>
            <a:r>
              <a:rPr lang="el-GR" sz="9600" dirty="0"/>
              <a:t> Ατομικές δεξιότητες, όπως δεξιότητες διαχείρισης προβλημάτων, καθορισμού στόχων κτλ. </a:t>
            </a:r>
          </a:p>
          <a:p>
            <a:pPr>
              <a:buFont typeface="Wingdings" panose="05000000000000000000" pitchFamily="2" charset="2"/>
              <a:buChar char="v"/>
            </a:pPr>
            <a:r>
              <a:rPr lang="el-GR" sz="9600" dirty="0"/>
              <a:t> Κοινωνικές δεξιότητες</a:t>
            </a:r>
          </a:p>
          <a:p>
            <a:pPr>
              <a:buFont typeface="Wingdings" panose="05000000000000000000" pitchFamily="2" charset="2"/>
              <a:buChar char="v"/>
            </a:pPr>
            <a:r>
              <a:rPr lang="el-GR" sz="9600" dirty="0"/>
              <a:t> Αυτοεκτίμηση</a:t>
            </a:r>
          </a:p>
          <a:p>
            <a:pPr>
              <a:buFont typeface="Wingdings" panose="05000000000000000000" pitchFamily="2" charset="2"/>
              <a:buChar char="v"/>
            </a:pPr>
            <a:r>
              <a:rPr lang="el-GR" sz="9600" dirty="0"/>
              <a:t> Μειωμένη παρορμητικότητα </a:t>
            </a:r>
          </a:p>
          <a:p>
            <a:pPr>
              <a:buFont typeface="Wingdings" panose="05000000000000000000" pitchFamily="2" charset="2"/>
              <a:buChar char="v"/>
            </a:pPr>
            <a:r>
              <a:rPr lang="el-GR" sz="9600" dirty="0"/>
              <a:t> Προσαρμοστικότητα / «εύκολη» ιδιοσυγκρασία </a:t>
            </a:r>
          </a:p>
          <a:p>
            <a:pPr>
              <a:buFont typeface="Wingdings" panose="05000000000000000000" pitchFamily="2" charset="2"/>
              <a:buChar char="v"/>
            </a:pPr>
            <a:r>
              <a:rPr lang="el-GR" sz="9600" dirty="0"/>
              <a:t> Ενασχόληση με τη θρησκεία </a:t>
            </a:r>
          </a:p>
          <a:p>
            <a:pPr marL="0" indent="0">
              <a:buNone/>
            </a:pPr>
            <a:r>
              <a:rPr lang="el-GR" sz="9600" dirty="0"/>
              <a:t> </a:t>
            </a:r>
            <a:endParaRPr lang="el-GR" dirty="0"/>
          </a:p>
          <a:p>
            <a:pPr marL="0" indent="0">
              <a:buNone/>
            </a:pPr>
            <a:endParaRPr lang="el-GR" dirty="0"/>
          </a:p>
          <a:p>
            <a:pPr marL="0" indent="0">
              <a:buNone/>
            </a:pPr>
            <a:r>
              <a:rPr lang="el-GR" sz="4400" i="1" dirty="0">
                <a:solidFill>
                  <a:srgbClr val="FF0000"/>
                </a:solidFill>
              </a:rPr>
              <a:t>                                                                                                                                                                                                                                                                                                                                                      </a:t>
            </a:r>
          </a:p>
          <a:p>
            <a:pPr marL="0" indent="0">
              <a:buNone/>
            </a:pPr>
            <a:r>
              <a:rPr lang="el-GR" sz="4400" i="1" dirty="0">
                <a:solidFill>
                  <a:srgbClr val="FF0000"/>
                </a:solidFill>
              </a:rPr>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sz="44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6914" y="3488138"/>
            <a:ext cx="2825086" cy="2598763"/>
          </a:xfrm>
          <a:prstGeom prst="rect">
            <a:avLst/>
          </a:prstGeom>
        </p:spPr>
      </p:pic>
    </p:spTree>
    <p:extLst>
      <p:ext uri="{BB962C8B-B14F-4D97-AF65-F5344CB8AC3E}">
        <p14:creationId xmlns:p14="http://schemas.microsoft.com/office/powerpoint/2010/main" val="4059689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ΕΠΙΒΑΡΥΝΤΙΚΟΙ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9600" dirty="0"/>
              <a:t>                                                                    </a:t>
            </a:r>
            <a:r>
              <a:rPr lang="el-GR" sz="12800" dirty="0">
                <a:solidFill>
                  <a:srgbClr val="FF0000"/>
                </a:solidFill>
              </a:rPr>
              <a:t>ΟΙΚΟΓΕΝΕΙΑΚΟΙ</a:t>
            </a:r>
          </a:p>
          <a:p>
            <a:pPr>
              <a:buFont typeface="Wingdings" panose="05000000000000000000" pitchFamily="2" charset="2"/>
              <a:buChar char="v"/>
            </a:pPr>
            <a:r>
              <a:rPr lang="el-GR" sz="9600" dirty="0"/>
              <a:t>  Χρήση αλκοόλ από τους γονείς ή άλλα μέλη της οικογένειας </a:t>
            </a:r>
          </a:p>
          <a:p>
            <a:pPr>
              <a:buFont typeface="Wingdings" panose="05000000000000000000" pitchFamily="2" charset="2"/>
              <a:buChar char="v"/>
            </a:pPr>
            <a:r>
              <a:rPr lang="el-GR" sz="9600" dirty="0"/>
              <a:t>  Θετικές στάσεις σε θέματα χρήσης αλκοόλ </a:t>
            </a:r>
          </a:p>
          <a:p>
            <a:pPr>
              <a:buFont typeface="Wingdings" panose="05000000000000000000" pitchFamily="2" charset="2"/>
              <a:buChar char="v"/>
            </a:pPr>
            <a:r>
              <a:rPr lang="el-GR" sz="9600" dirty="0"/>
              <a:t>  Ελλιπής </a:t>
            </a:r>
            <a:r>
              <a:rPr lang="el-GR" sz="9600" dirty="0" err="1"/>
              <a:t>γονεϊκή</a:t>
            </a:r>
            <a:r>
              <a:rPr lang="el-GR" sz="9600" dirty="0"/>
              <a:t> εποπτεία</a:t>
            </a:r>
          </a:p>
          <a:p>
            <a:pPr>
              <a:buFont typeface="Wingdings" panose="05000000000000000000" pitchFamily="2" charset="2"/>
              <a:buChar char="v"/>
            </a:pPr>
            <a:r>
              <a:rPr lang="el-GR" sz="9600" dirty="0"/>
              <a:t>  </a:t>
            </a:r>
            <a:r>
              <a:rPr lang="el-GR" sz="9600" dirty="0" err="1"/>
              <a:t>Γονεϊκή</a:t>
            </a:r>
            <a:r>
              <a:rPr lang="el-GR" sz="9600" dirty="0"/>
              <a:t> απόρριψη</a:t>
            </a:r>
          </a:p>
          <a:p>
            <a:pPr>
              <a:buFont typeface="Wingdings" panose="05000000000000000000" pitchFamily="2" charset="2"/>
              <a:buChar char="v"/>
            </a:pPr>
            <a:r>
              <a:rPr lang="el-GR" sz="9600" dirty="0"/>
              <a:t>  Χαμηλό επίπεδο δεσμών και πρόσδεσης (</a:t>
            </a:r>
            <a:r>
              <a:rPr lang="el-GR" sz="9600" dirty="0" err="1"/>
              <a:t>attachment</a:t>
            </a:r>
            <a:r>
              <a:rPr lang="el-GR" sz="9600" dirty="0"/>
              <a:t>) </a:t>
            </a:r>
          </a:p>
          <a:p>
            <a:pPr>
              <a:buFont typeface="Wingdings" panose="05000000000000000000" pitchFamily="2" charset="2"/>
              <a:buChar char="v"/>
            </a:pPr>
            <a:r>
              <a:rPr lang="el-GR" sz="9600" dirty="0"/>
              <a:t>  Συναισθηματική αδιαφορία και παραμέληση </a:t>
            </a:r>
          </a:p>
          <a:p>
            <a:pPr>
              <a:buFont typeface="Wingdings" panose="05000000000000000000" pitchFamily="2" charset="2"/>
              <a:buChar char="v"/>
            </a:pPr>
            <a:r>
              <a:rPr lang="el-GR" sz="9600" dirty="0"/>
              <a:t>  Αυταρχικοί γονείς και γονείς που δυσκολεύονται στην οριοθέτηση </a:t>
            </a:r>
          </a:p>
          <a:p>
            <a:pPr>
              <a:buFont typeface="Wingdings" panose="05000000000000000000" pitchFamily="2" charset="2"/>
              <a:buChar char="v"/>
            </a:pPr>
            <a:r>
              <a:rPr lang="el-GR" sz="9600" dirty="0"/>
              <a:t>  Συγκρούσεις στην οικογένεια </a:t>
            </a:r>
          </a:p>
          <a:p>
            <a:pPr>
              <a:buFont typeface="Wingdings" panose="05000000000000000000" pitchFamily="2" charset="2"/>
              <a:buChar char="v"/>
            </a:pPr>
            <a:r>
              <a:rPr lang="el-GR" sz="9600" dirty="0"/>
              <a:t>  Χαοτικό οικογενειακό περιβάλλον</a:t>
            </a:r>
          </a:p>
          <a:p>
            <a:pPr>
              <a:buFont typeface="Wingdings" panose="05000000000000000000" pitchFamily="2" charset="2"/>
              <a:buChar char="v"/>
            </a:pPr>
            <a:r>
              <a:rPr lang="el-GR" sz="9600" dirty="0"/>
              <a:t>  Χαμηλές ή υπερβολικά υψηλές προσδοκίες γονέων</a:t>
            </a:r>
          </a:p>
          <a:p>
            <a:pPr>
              <a:buFont typeface="Wingdings" panose="05000000000000000000" pitchFamily="2" charset="2"/>
              <a:buChar char="v"/>
            </a:pPr>
            <a:r>
              <a:rPr lang="el-GR" sz="9600" dirty="0"/>
              <a:t>  Ανεργία / χαμηλή </a:t>
            </a:r>
            <a:r>
              <a:rPr lang="el-GR" sz="9600" dirty="0" err="1"/>
              <a:t>κοινωνικο</a:t>
            </a:r>
            <a:r>
              <a:rPr lang="el-GR" sz="9600" dirty="0"/>
              <a:t>-οικονομική κατάσταση / δυσκολίες διαβίωσης </a:t>
            </a:r>
          </a:p>
          <a:p>
            <a:pPr>
              <a:buFont typeface="Wingdings" panose="05000000000000000000" pitchFamily="2" charset="2"/>
              <a:buChar char="v"/>
            </a:pPr>
            <a:r>
              <a:rPr lang="el-GR" sz="9600" dirty="0"/>
              <a:t>  Δυσκολίες στην επικοινωνία μεταξύ των μελών της οικογένειας </a:t>
            </a:r>
          </a:p>
          <a:p>
            <a:pPr marL="0" indent="0">
              <a:buNone/>
            </a:pPr>
            <a:endParaRPr lang="el-GR" dirty="0"/>
          </a:p>
          <a:p>
            <a:pPr marL="0" indent="0">
              <a:buNone/>
            </a:pPr>
            <a:r>
              <a:rPr lang="el-GR" dirty="0"/>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a:p>
            <a:pPr marL="0" indent="0">
              <a:buNone/>
            </a:pPr>
            <a:r>
              <a:rPr lang="el-GR" sz="1700" dirty="0"/>
              <a:t>                                                                                                                                                                                                                                                                             ΕΜCDDA (2010)</a:t>
            </a:r>
          </a:p>
        </p:txBody>
      </p:sp>
      <p:pic>
        <p:nvPicPr>
          <p:cNvPr id="3074" name="Picture 2" descr="C:\Users\George\Desktop\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388" y="5363570"/>
            <a:ext cx="2365611" cy="14392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63049" y="1347928"/>
            <a:ext cx="3028950" cy="1514475"/>
          </a:xfrm>
          <a:prstGeom prst="rect">
            <a:avLst/>
          </a:prstGeom>
        </p:spPr>
      </p:pic>
    </p:spTree>
    <p:extLst>
      <p:ext uri="{BB962C8B-B14F-4D97-AF65-F5344CB8AC3E}">
        <p14:creationId xmlns:p14="http://schemas.microsoft.com/office/powerpoint/2010/main" val="192796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ΠΡΟΣΤΑΤΕΥΤΙΚΟΙ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9600" dirty="0"/>
              <a:t>                                                                    </a:t>
            </a:r>
            <a:r>
              <a:rPr lang="el-GR" sz="12800" dirty="0">
                <a:solidFill>
                  <a:srgbClr val="FF0000"/>
                </a:solidFill>
              </a:rPr>
              <a:t>ΟΙΚΟΓΕΝΕΙΑΚΟΙ</a:t>
            </a:r>
          </a:p>
          <a:p>
            <a:pPr>
              <a:buFont typeface="Wingdings" panose="05000000000000000000" pitchFamily="2" charset="2"/>
              <a:buChar char="v"/>
            </a:pPr>
            <a:r>
              <a:rPr lang="el-GR" sz="9600" dirty="0"/>
              <a:t>   Ισχυροί δεσμοί μεταξύ των μελών της οικογένειας</a:t>
            </a:r>
          </a:p>
          <a:p>
            <a:pPr>
              <a:buFont typeface="Wingdings" panose="05000000000000000000" pitchFamily="2" charset="2"/>
              <a:buChar char="v"/>
            </a:pPr>
            <a:r>
              <a:rPr lang="el-GR" sz="9600" dirty="0"/>
              <a:t>   Συναισθηματική στήριξη </a:t>
            </a:r>
          </a:p>
          <a:p>
            <a:pPr>
              <a:buFont typeface="Wingdings" panose="05000000000000000000" pitchFamily="2" charset="2"/>
              <a:buChar char="v"/>
            </a:pPr>
            <a:r>
              <a:rPr lang="el-GR" sz="9600" dirty="0"/>
              <a:t>   Ασφαλής πρόσδεση γονέα / παιδιού</a:t>
            </a:r>
          </a:p>
          <a:p>
            <a:pPr>
              <a:buFont typeface="Wingdings" panose="05000000000000000000" pitchFamily="2" charset="2"/>
              <a:buChar char="v"/>
            </a:pPr>
            <a:r>
              <a:rPr lang="el-GR" sz="9600" dirty="0"/>
              <a:t>   Υψηλή </a:t>
            </a:r>
            <a:r>
              <a:rPr lang="el-GR" sz="9600" dirty="0" err="1"/>
              <a:t>γονεϊκή</a:t>
            </a:r>
            <a:r>
              <a:rPr lang="el-GR" sz="9600" dirty="0"/>
              <a:t> εποπτεία</a:t>
            </a:r>
          </a:p>
          <a:p>
            <a:pPr>
              <a:buFont typeface="Wingdings" panose="05000000000000000000" pitchFamily="2" charset="2"/>
              <a:buChar char="v"/>
            </a:pPr>
            <a:r>
              <a:rPr lang="el-GR" sz="9600" dirty="0"/>
              <a:t>   Συνεπής, ανάλογα με την ηλικία, επιβολή πειθαρχίας</a:t>
            </a:r>
          </a:p>
          <a:p>
            <a:pPr>
              <a:buFont typeface="Wingdings" panose="05000000000000000000" pitchFamily="2" charset="2"/>
              <a:buChar char="v"/>
            </a:pPr>
            <a:r>
              <a:rPr lang="el-GR" sz="9600" dirty="0"/>
              <a:t>   Ικανότητα επίλυσης προβλημάτων στην οικογένεια</a:t>
            </a:r>
          </a:p>
          <a:p>
            <a:pPr>
              <a:buFont typeface="Wingdings" panose="05000000000000000000" pitchFamily="2" charset="2"/>
              <a:buChar char="v"/>
            </a:pPr>
            <a:r>
              <a:rPr lang="el-GR" sz="9600" dirty="0"/>
              <a:t>   </a:t>
            </a:r>
            <a:r>
              <a:rPr lang="el-GR" sz="9600" b="1" dirty="0">
                <a:solidFill>
                  <a:srgbClr val="FF0000"/>
                </a:solidFill>
              </a:rPr>
              <a:t>Υποστηρικτική επικοινωνία μεταξύ των μελών της οικογένειας</a:t>
            </a:r>
          </a:p>
          <a:p>
            <a:pPr>
              <a:buFont typeface="Wingdings" panose="05000000000000000000" pitchFamily="2" charset="2"/>
              <a:buChar char="v"/>
            </a:pPr>
            <a:r>
              <a:rPr lang="el-GR" sz="9600" dirty="0"/>
              <a:t>   Σημαντική προσκόλληση σε ενήλικες με θετική κοινωνική συμπεριφορά </a:t>
            </a:r>
          </a:p>
          <a:p>
            <a:pPr>
              <a:buFont typeface="Wingdings" panose="05000000000000000000" pitchFamily="2" charset="2"/>
              <a:buChar char="v"/>
            </a:pPr>
            <a:r>
              <a:rPr lang="el-GR" sz="9600" dirty="0"/>
              <a:t>   Σημασία στην αξία της εκπαίδευσης </a:t>
            </a:r>
          </a:p>
          <a:p>
            <a:pPr>
              <a:buFont typeface="Wingdings" panose="05000000000000000000" pitchFamily="2" charset="2"/>
              <a:buChar char="v"/>
            </a:pPr>
            <a:r>
              <a:rPr lang="el-GR" sz="9600" dirty="0"/>
              <a:t>   Απουσία πρώιμης απώλειας ή χωρισμού</a:t>
            </a:r>
            <a:endParaRPr lang="el-GR" dirty="0"/>
          </a:p>
          <a:p>
            <a:pPr marL="0" indent="0">
              <a:buNone/>
            </a:pPr>
            <a:r>
              <a:rPr lang="el-GR" dirty="0"/>
              <a:t>                                                                                                                                                                                                                                                                                                                                                                                                                                                                                                                                       </a:t>
            </a:r>
          </a:p>
          <a:p>
            <a:pPr marL="0" indent="0">
              <a:buNone/>
            </a:pPr>
            <a:endParaRPr lang="el-GR" dirty="0"/>
          </a:p>
          <a:p>
            <a:pPr marL="0" indent="0">
              <a:buNone/>
            </a:pPr>
            <a:endParaRPr lang="el-GR" dirty="0"/>
          </a:p>
          <a:p>
            <a:pPr marL="0" indent="0">
              <a:buNone/>
            </a:pPr>
            <a:r>
              <a:rPr lang="el-GR" dirty="0"/>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a:p>
            <a:pPr marL="0" indent="0">
              <a:buNone/>
            </a:pPr>
            <a:r>
              <a:rPr lang="el-GR" sz="1700" dirty="0"/>
              <a:t>                                                                                                                                                                                                                                                                             ΕΜCDDA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6770" y="1321836"/>
            <a:ext cx="4085230" cy="2581913"/>
          </a:xfrm>
          <a:prstGeom prst="rect">
            <a:avLst/>
          </a:prstGeom>
        </p:spPr>
      </p:pic>
    </p:spTree>
    <p:extLst>
      <p:ext uri="{BB962C8B-B14F-4D97-AF65-F5344CB8AC3E}">
        <p14:creationId xmlns:p14="http://schemas.microsoft.com/office/powerpoint/2010/main" val="35018617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ΕΠΙΒΑΡΥΝΤΙΚΟΙ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11200" dirty="0">
                <a:solidFill>
                  <a:srgbClr val="FF0000"/>
                </a:solidFill>
              </a:rPr>
              <a:t>                                                          </a:t>
            </a:r>
            <a:r>
              <a:rPr lang="en-US" sz="11200" dirty="0">
                <a:solidFill>
                  <a:srgbClr val="FF0000"/>
                </a:solidFill>
              </a:rPr>
              <a:t>  </a:t>
            </a:r>
            <a:r>
              <a:rPr lang="el-GR" sz="11200" dirty="0">
                <a:solidFill>
                  <a:srgbClr val="FF0000"/>
                </a:solidFill>
              </a:rPr>
              <a:t>ΚΟΙΝΩΝΙΚΟΙ</a:t>
            </a:r>
          </a:p>
          <a:p>
            <a:pPr marL="0" indent="0">
              <a:buNone/>
            </a:pPr>
            <a:endParaRPr lang="el-GR" dirty="0"/>
          </a:p>
          <a:p>
            <a:pPr>
              <a:buFont typeface="Wingdings" panose="05000000000000000000" pitchFamily="2" charset="2"/>
              <a:buChar char="v"/>
            </a:pPr>
            <a:r>
              <a:rPr lang="el-GR" sz="8000" dirty="0"/>
              <a:t> Διαθεσιμότητα</a:t>
            </a:r>
            <a:r>
              <a:rPr lang="en-US" sz="8000" dirty="0"/>
              <a:t> </a:t>
            </a:r>
            <a:r>
              <a:rPr lang="el-GR" sz="8000" dirty="0"/>
              <a:t>αλκοόλ στη γειτονιά</a:t>
            </a:r>
          </a:p>
          <a:p>
            <a:pPr>
              <a:buFont typeface="Wingdings" panose="05000000000000000000" pitchFamily="2" charset="2"/>
              <a:buChar char="v"/>
            </a:pPr>
            <a:r>
              <a:rPr lang="el-GR" sz="8000" dirty="0"/>
              <a:t> Χαμηλό </a:t>
            </a:r>
            <a:r>
              <a:rPr lang="el-GR" sz="8000" dirty="0" err="1"/>
              <a:t>κοινωνικο</a:t>
            </a:r>
            <a:r>
              <a:rPr lang="el-GR" sz="8000" dirty="0"/>
              <a:t>-οικονομικό επίπεδο γειτονιάς / περιοχής </a:t>
            </a:r>
          </a:p>
          <a:p>
            <a:pPr>
              <a:buFont typeface="Wingdings" panose="05000000000000000000" pitchFamily="2" charset="2"/>
              <a:buChar char="v"/>
            </a:pPr>
            <a:r>
              <a:rPr lang="el-GR" sz="8000" dirty="0"/>
              <a:t> Συνομήλικοι χρήστες αλκοόλ</a:t>
            </a:r>
          </a:p>
          <a:p>
            <a:pPr>
              <a:buFont typeface="Wingdings" panose="05000000000000000000" pitchFamily="2" charset="2"/>
              <a:buChar char="v"/>
            </a:pPr>
            <a:r>
              <a:rPr lang="el-GR" sz="8000" dirty="0"/>
              <a:t> Συνομήλικοι παραβάτες </a:t>
            </a:r>
          </a:p>
          <a:p>
            <a:pPr>
              <a:buFont typeface="Wingdings" panose="05000000000000000000" pitchFamily="2" charset="2"/>
              <a:buChar char="v"/>
            </a:pPr>
            <a:r>
              <a:rPr lang="el-GR" sz="8000" dirty="0"/>
              <a:t> Πρόσβαση σε στέκια όπου γίνεται χρήση </a:t>
            </a:r>
          </a:p>
          <a:p>
            <a:pPr>
              <a:buFont typeface="Wingdings" panose="05000000000000000000" pitchFamily="2" charset="2"/>
              <a:buChar char="v"/>
            </a:pPr>
            <a:r>
              <a:rPr lang="el-GR" sz="8000" dirty="0"/>
              <a:t> Εγκληματικότητα στη γειτονιά </a:t>
            </a:r>
            <a:endParaRPr lang="en-US" sz="8000" dirty="0"/>
          </a:p>
          <a:p>
            <a:pPr>
              <a:buFont typeface="Wingdings" panose="05000000000000000000" pitchFamily="2" charset="2"/>
              <a:buChar char="v"/>
            </a:pPr>
            <a:r>
              <a:rPr lang="el-GR" sz="8000" dirty="0"/>
              <a:t> Κοινωνική ανοχή στη βία</a:t>
            </a:r>
          </a:p>
          <a:p>
            <a:pPr>
              <a:buFont typeface="Wingdings" panose="05000000000000000000" pitchFamily="2" charset="2"/>
              <a:buChar char="v"/>
            </a:pPr>
            <a:r>
              <a:rPr lang="el-GR" sz="8000" dirty="0"/>
              <a:t> Κοινωνική ανοχή στην κατάχρηση αλκοόλ</a:t>
            </a:r>
          </a:p>
          <a:p>
            <a:pPr>
              <a:buFont typeface="Wingdings" panose="05000000000000000000" pitchFamily="2" charset="2"/>
              <a:buChar char="v"/>
            </a:pPr>
            <a:r>
              <a:rPr lang="el-GR" sz="8000" dirty="0"/>
              <a:t> Αποδιοργάνωση συνοικίας </a:t>
            </a:r>
          </a:p>
          <a:p>
            <a:pPr>
              <a:buFont typeface="Wingdings" panose="05000000000000000000" pitchFamily="2" charset="2"/>
              <a:buChar char="v"/>
            </a:pPr>
            <a:r>
              <a:rPr lang="el-GR" sz="8000" dirty="0"/>
              <a:t> Απότομες κοινωνικές μεταβολές και μετακινήσεις πληθυσμού</a:t>
            </a:r>
          </a:p>
          <a:p>
            <a:pPr>
              <a:buFont typeface="Wingdings" panose="05000000000000000000" pitchFamily="2" charset="2"/>
              <a:buChar char="v"/>
            </a:pPr>
            <a:r>
              <a:rPr lang="el-GR" sz="8000" dirty="0"/>
              <a:t> Φτώχεια        </a:t>
            </a:r>
          </a:p>
          <a:p>
            <a:pPr marL="0" indent="0">
              <a:buNone/>
            </a:pPr>
            <a:r>
              <a:rPr lang="el-GR" sz="4800" dirty="0"/>
              <a:t>                                                                                                                                                                                                                                                                                                                                                                                                                                                                                                                         </a:t>
            </a:r>
          </a:p>
          <a:p>
            <a:pPr>
              <a:buFont typeface="Wingdings" panose="05000000000000000000" pitchFamily="2" charset="2"/>
              <a:buChar char="v"/>
            </a:pPr>
            <a:endParaRPr lang="el-GR" dirty="0"/>
          </a:p>
          <a:p>
            <a:pPr>
              <a:buFont typeface="Wingdings" panose="05000000000000000000" pitchFamily="2" charset="2"/>
              <a:buChar char="v"/>
            </a:pPr>
            <a:endParaRPr lang="el-GR" dirty="0"/>
          </a:p>
          <a:p>
            <a:pPr marL="0" indent="0">
              <a:buNone/>
            </a:pPr>
            <a:endParaRPr lang="el-GR" dirty="0"/>
          </a:p>
          <a:p>
            <a:pPr marL="0" indent="0">
              <a:buNone/>
            </a:pPr>
            <a:r>
              <a:rPr lang="el-GR" i="1" dirty="0">
                <a:solidFill>
                  <a:srgbClr val="FF0000"/>
                </a:solidFill>
              </a:rPr>
              <a:t>                                                                                                                                                                                                                                                                                                                                                                                                                                                                                                                                               </a:t>
            </a:r>
            <a:r>
              <a:rPr lang="el-GR" sz="4400" i="1" dirty="0">
                <a:solidFill>
                  <a:srgbClr val="FF0000"/>
                </a:solidFill>
              </a:rPr>
              <a:t>ΕΜ</a:t>
            </a:r>
            <a:r>
              <a:rPr lang="en-US" sz="4400" i="1" dirty="0">
                <a:solidFill>
                  <a:srgbClr val="FF0000"/>
                </a:solidFill>
              </a:rPr>
              <a:t>CDDA (2010)</a:t>
            </a:r>
            <a:endParaRPr lang="el-GR" sz="44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6984" y="5271445"/>
            <a:ext cx="2545307" cy="1535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2142" y="2149949"/>
            <a:ext cx="3399857" cy="2271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53497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996287"/>
          </a:xfrm>
          <a:solidFill>
            <a:schemeClr val="accent5"/>
          </a:solidFill>
        </p:spPr>
        <p:txBody>
          <a:bodyPr/>
          <a:lstStyle/>
          <a:p>
            <a:r>
              <a:rPr lang="el-GR" dirty="0"/>
              <a:t>                         </a:t>
            </a:r>
            <a:r>
              <a:rPr lang="en-US" dirty="0"/>
              <a:t>    </a:t>
            </a:r>
            <a:r>
              <a:rPr lang="el-GR" dirty="0"/>
              <a:t>ΕΞΑΡΤΗΣΕΙΣ ΟΡΙΣΜΟΙ</a:t>
            </a:r>
          </a:p>
        </p:txBody>
      </p:sp>
      <p:sp>
        <p:nvSpPr>
          <p:cNvPr id="3" name="Θέση περιεχομένου 2"/>
          <p:cNvSpPr>
            <a:spLocks noGrp="1"/>
          </p:cNvSpPr>
          <p:nvPr>
            <p:ph idx="1"/>
          </p:nvPr>
        </p:nvSpPr>
        <p:spPr>
          <a:xfrm>
            <a:off x="0" y="1040682"/>
            <a:ext cx="12192000" cy="5817318"/>
          </a:xfrm>
          <a:ln>
            <a:noFill/>
          </a:ln>
        </p:spPr>
        <p:txBody>
          <a:bodyPr>
            <a:normAutofit fontScale="70000" lnSpcReduction="20000"/>
          </a:bodyPr>
          <a:lstStyle/>
          <a:p>
            <a:pPr marL="0" indent="0">
              <a:buNone/>
            </a:pPr>
            <a:r>
              <a:rPr lang="el-GR" b="1" dirty="0">
                <a:solidFill>
                  <a:srgbClr val="FF0000"/>
                </a:solidFill>
              </a:rPr>
              <a:t>Εθισμός</a:t>
            </a:r>
            <a:r>
              <a:rPr lang="el-GR" sz="3300" b="1" dirty="0">
                <a:solidFill>
                  <a:srgbClr val="FF0000"/>
                </a:solidFill>
              </a:rPr>
              <a:t>:</a:t>
            </a:r>
            <a:r>
              <a:rPr lang="el-GR" sz="3300" dirty="0">
                <a:solidFill>
                  <a:srgbClr val="FF0000"/>
                </a:solidFill>
              </a:rPr>
              <a:t> </a:t>
            </a:r>
          </a:p>
          <a:p>
            <a:pPr marL="0" indent="0">
              <a:buNone/>
            </a:pPr>
            <a:r>
              <a:rPr lang="el-GR" sz="2100" b="1" dirty="0"/>
              <a:t>Επαναλαμβανόμενη χρήση μιας ή περισσότερων </a:t>
            </a:r>
            <a:r>
              <a:rPr lang="el-GR" sz="2100" b="1" dirty="0" err="1"/>
              <a:t>ψυχοδραστικών</a:t>
            </a:r>
            <a:r>
              <a:rPr lang="el-GR" sz="2100" b="1" dirty="0"/>
              <a:t> ουσιών σε βαθμό ώστε ο χρήστης: </a:t>
            </a:r>
          </a:p>
          <a:p>
            <a:r>
              <a:rPr lang="el-GR" sz="2100" dirty="0"/>
              <a:t>να εκδηλώνει καταναγκασμό για λήψη της επιθυμητής ουσίας ή των ουσιών, </a:t>
            </a:r>
          </a:p>
          <a:p>
            <a:r>
              <a:rPr lang="el-GR" sz="2100" dirty="0"/>
              <a:t>να έχει μεγάλη δυσκολία στην εκούσια διακοπή ή τροποποίηση της  χρήσης της ουσίας    </a:t>
            </a:r>
          </a:p>
          <a:p>
            <a:r>
              <a:rPr lang="el-GR" sz="2100" dirty="0"/>
              <a:t>να φαίνεται αποφασισμένος να εξασφαλίσει τις </a:t>
            </a:r>
            <a:r>
              <a:rPr lang="el-GR" sz="2100" dirty="0" err="1"/>
              <a:t>ψυχοδραστικές</a:t>
            </a:r>
            <a:r>
              <a:rPr lang="el-GR" sz="2100" dirty="0"/>
              <a:t> ουσίες σχεδόν με οποιοδήποτε τρόπο. </a:t>
            </a:r>
          </a:p>
          <a:p>
            <a:pPr marL="0" indent="0">
              <a:buNone/>
            </a:pPr>
            <a:r>
              <a:rPr lang="el-GR" sz="2100" dirty="0"/>
              <a:t>Ο όρος εθισμός εστιάζει στο φαινόμενο της προοδευτικής ευαισθησίας ενός βιολογικού συστήματος σε μια ουσία που λαμβάνεται κατ’ επανάληψη </a:t>
            </a:r>
          </a:p>
          <a:p>
            <a:pPr marL="0" indent="0">
              <a:buNone/>
            </a:pPr>
            <a:r>
              <a:rPr lang="el-GR" sz="2100" dirty="0"/>
              <a:t>                                                                                                      </a:t>
            </a:r>
            <a:r>
              <a:rPr lang="el-GR" sz="2600" b="1" i="1" dirty="0">
                <a:solidFill>
                  <a:srgbClr val="FF0000"/>
                </a:solidFill>
              </a:rPr>
              <a:t>ενώ</a:t>
            </a:r>
          </a:p>
          <a:p>
            <a:pPr marL="0" indent="0">
              <a:buNone/>
            </a:pPr>
            <a:r>
              <a:rPr lang="el-GR" b="1" dirty="0">
                <a:solidFill>
                  <a:srgbClr val="FF0000"/>
                </a:solidFill>
              </a:rPr>
              <a:t>Εξάρτηση:</a:t>
            </a:r>
          </a:p>
          <a:p>
            <a:pPr marL="0" indent="0">
              <a:buNone/>
            </a:pPr>
            <a:r>
              <a:rPr lang="el-GR" sz="2100" dirty="0"/>
              <a:t>Είναι μια ψυχολογική ή και σωματική κατάσταση που χαρακτηρίζεται από την επιτακτική ανάγκη για λήψη της ουσίας σε συνεχή ή περιοδική βάση, με σκοπό να βιώσει ο χρήστης τα αποτελέσματα της δράσης της ουσίας ή να αποφύγει τη δυσφορία που προκαλεί η στέρησή της </a:t>
            </a:r>
          </a:p>
          <a:p>
            <a:pPr marL="0" indent="0">
              <a:buNone/>
            </a:pPr>
            <a:r>
              <a:rPr lang="el-GR" sz="2100" dirty="0"/>
              <a:t> </a:t>
            </a:r>
          </a:p>
          <a:p>
            <a:pPr marL="0" indent="0">
              <a:buNone/>
            </a:pPr>
            <a:endParaRPr lang="el-GR" sz="2100" dirty="0"/>
          </a:p>
          <a:p>
            <a:pPr marL="0" indent="0">
              <a:buNone/>
            </a:pPr>
            <a:endParaRPr lang="el-GR" sz="2100" dirty="0"/>
          </a:p>
          <a:p>
            <a:pPr marL="0" indent="0">
              <a:buNone/>
            </a:pPr>
            <a:endParaRPr lang="el-GR" sz="2100" dirty="0"/>
          </a:p>
          <a:p>
            <a:pPr marL="0" indent="0">
              <a:buNone/>
            </a:pPr>
            <a:endParaRPr lang="el-GR" sz="2100" dirty="0"/>
          </a:p>
          <a:p>
            <a:pPr marL="0" indent="0">
              <a:buNone/>
            </a:pPr>
            <a:r>
              <a:rPr lang="el-GR" b="1" dirty="0">
                <a:solidFill>
                  <a:srgbClr val="FF0000"/>
                </a:solidFill>
              </a:rPr>
              <a:t>Ανοχή:</a:t>
            </a:r>
          </a:p>
          <a:p>
            <a:pPr marL="0" indent="0">
              <a:buNone/>
            </a:pPr>
            <a:r>
              <a:rPr lang="el-GR" sz="2100" dirty="0"/>
              <a:t>Ανάγκη χρήσης ολοένα αυξανόμενης ποσότητας ουσίας για να επιτευχθεί  το ίδιο αποτέλεσμα.                                               </a:t>
            </a:r>
            <a:r>
              <a:rPr lang="el-GR" sz="1600" i="1" dirty="0">
                <a:solidFill>
                  <a:srgbClr val="CC0000"/>
                </a:solidFill>
              </a:rPr>
              <a:t>{</a:t>
            </a:r>
            <a:r>
              <a:rPr lang="el-GR" sz="1600" i="1" dirty="0" err="1">
                <a:solidFill>
                  <a:srgbClr val="CC0000"/>
                </a:solidFill>
              </a:rPr>
              <a:t>Λιάππας</a:t>
            </a:r>
            <a:r>
              <a:rPr lang="el-GR" sz="1600" i="1" dirty="0">
                <a:solidFill>
                  <a:srgbClr val="CC0000"/>
                </a:solidFill>
              </a:rPr>
              <a:t>, 2003. </a:t>
            </a:r>
            <a:r>
              <a:rPr lang="el-GR" sz="1600" i="1" dirty="0" err="1">
                <a:solidFill>
                  <a:srgbClr val="CC0000"/>
                </a:solidFill>
              </a:rPr>
              <a:t>Κουτσελίνης</a:t>
            </a:r>
            <a:r>
              <a:rPr lang="el-GR" sz="1600" i="1" dirty="0">
                <a:solidFill>
                  <a:srgbClr val="CC0000"/>
                </a:solidFill>
              </a:rPr>
              <a:t>, 2002</a:t>
            </a:r>
            <a:r>
              <a:rPr lang="el-GR" sz="2000" i="1" dirty="0">
                <a:solidFill>
                  <a:srgbClr val="CC0000"/>
                </a:solidFill>
              </a:rPr>
              <a:t>).</a:t>
            </a:r>
            <a:endParaRPr lang="el-GR" sz="2000" dirty="0">
              <a:solidFill>
                <a:srgbClr val="CC0000"/>
              </a:solidFill>
            </a:endParaRPr>
          </a:p>
          <a:p>
            <a:pPr marL="0" indent="0">
              <a:buNone/>
            </a:pPr>
            <a:endParaRPr lang="el-GR" sz="2100" dirty="0"/>
          </a:p>
          <a:p>
            <a:pPr marL="0" indent="0">
              <a:buNone/>
            </a:pPr>
            <a:r>
              <a:rPr lang="el-GR" sz="1500" dirty="0"/>
              <a:t>                                                                                                                                                                                                                                                                                                                               </a:t>
            </a:r>
            <a:r>
              <a:rPr lang="el-GR" sz="1500" i="1" dirty="0"/>
              <a:t>                                                                                                                                                                                                                                                                                                                                                                                                                                                                                        </a:t>
            </a:r>
          </a:p>
          <a:p>
            <a:pPr marL="0" indent="0">
              <a:buNone/>
            </a:pPr>
            <a:r>
              <a:rPr lang="el-GR" sz="1800" i="1" dirty="0"/>
              <a:t>                                                                                                                                                                                                                                                                                                                                                                                                                                                                                                                                                                                                                                                                                                                                                                                                                                                                                                 </a:t>
            </a:r>
            <a:endParaRPr lang="el-GR" sz="1800" dirty="0"/>
          </a:p>
        </p:txBody>
      </p:sp>
      <p:graphicFrame>
        <p:nvGraphicFramePr>
          <p:cNvPr id="11" name="Diagram 10"/>
          <p:cNvGraphicFramePr/>
          <p:nvPr>
            <p:extLst>
              <p:ext uri="{D42A27DB-BD31-4B8C-83A1-F6EECF244321}">
                <p14:modId xmlns:p14="http://schemas.microsoft.com/office/powerpoint/2010/main" val="4020136182"/>
              </p:ext>
            </p:extLst>
          </p:nvPr>
        </p:nvGraphicFramePr>
        <p:xfrm>
          <a:off x="1037230" y="4005619"/>
          <a:ext cx="8147714" cy="1473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178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ΠΡΟΣΤΑΤΕΥΤΙΚΟΙ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11200" dirty="0">
                <a:solidFill>
                  <a:srgbClr val="FF0000"/>
                </a:solidFill>
              </a:rPr>
              <a:t>                                                          ΚΟΙΝΩΝΙΚΟΙ</a:t>
            </a:r>
          </a:p>
          <a:p>
            <a:pPr marL="0" indent="0">
              <a:buNone/>
            </a:pPr>
            <a:endParaRPr lang="el-GR" dirty="0"/>
          </a:p>
          <a:p>
            <a:pPr>
              <a:buFont typeface="Wingdings" panose="05000000000000000000" pitchFamily="2" charset="2"/>
              <a:buChar char="v"/>
            </a:pPr>
            <a:r>
              <a:rPr lang="el-GR" sz="8000" dirty="0"/>
              <a:t> </a:t>
            </a:r>
            <a:r>
              <a:rPr lang="el-GR" sz="4800" dirty="0"/>
              <a:t>   </a:t>
            </a:r>
            <a:r>
              <a:rPr lang="el-GR" sz="9600" dirty="0"/>
              <a:t>Ενήλικες φίλοι με θετική κοινωνική συμπεριφορά </a:t>
            </a:r>
          </a:p>
          <a:p>
            <a:pPr>
              <a:buFont typeface="Wingdings" panose="05000000000000000000" pitchFamily="2" charset="2"/>
              <a:buChar char="v"/>
            </a:pPr>
            <a:r>
              <a:rPr lang="el-GR" sz="9600" dirty="0"/>
              <a:t>  Συνομήλικοι με θετική κοινωνική συμπεριφορά</a:t>
            </a:r>
          </a:p>
          <a:p>
            <a:pPr>
              <a:buFont typeface="Wingdings" panose="05000000000000000000" pitchFamily="2" charset="2"/>
              <a:buChar char="v"/>
            </a:pPr>
            <a:r>
              <a:rPr lang="el-GR" sz="9600" dirty="0"/>
              <a:t>  </a:t>
            </a:r>
            <a:r>
              <a:rPr lang="el-GR" sz="9600" dirty="0" err="1"/>
              <a:t>Yψηλό</a:t>
            </a:r>
            <a:r>
              <a:rPr lang="el-GR" sz="9600" dirty="0"/>
              <a:t> </a:t>
            </a:r>
            <a:r>
              <a:rPr lang="el-GR" sz="9600" dirty="0" err="1"/>
              <a:t>κοινωνικο</a:t>
            </a:r>
            <a:r>
              <a:rPr lang="el-GR" sz="9600" dirty="0"/>
              <a:t>-οικονομικό επίπεδο γειτονιάς ή περιοχής </a:t>
            </a:r>
          </a:p>
          <a:p>
            <a:pPr>
              <a:buFont typeface="Wingdings" panose="05000000000000000000" pitchFamily="2" charset="2"/>
              <a:buChar char="v"/>
            </a:pPr>
            <a:r>
              <a:rPr lang="el-GR" sz="9600" dirty="0"/>
              <a:t>  Πρόσβαση σε υψηλής ποιότητας προγεννητική φροντίδα </a:t>
            </a:r>
          </a:p>
          <a:p>
            <a:pPr>
              <a:buFont typeface="Wingdings" panose="05000000000000000000" pitchFamily="2" charset="2"/>
              <a:buChar char="v"/>
            </a:pPr>
            <a:r>
              <a:rPr lang="el-GR" sz="9600" dirty="0"/>
              <a:t>  Πρόσβαση σε υψηλής ποιότητας παιδιατρική υγειονομική περίθαλψη</a:t>
            </a:r>
          </a:p>
          <a:p>
            <a:pPr>
              <a:buFont typeface="Wingdings" panose="05000000000000000000" pitchFamily="2" charset="2"/>
              <a:buChar char="v"/>
            </a:pPr>
            <a:r>
              <a:rPr lang="el-GR" sz="9600" dirty="0"/>
              <a:t>  Πρόσβαση σε υψηλής ποιότητας ψυχιατρική περίθαλψη </a:t>
            </a:r>
          </a:p>
          <a:p>
            <a:pPr>
              <a:buFont typeface="Wingdings" panose="05000000000000000000" pitchFamily="2" charset="2"/>
              <a:buChar char="v"/>
            </a:pPr>
            <a:r>
              <a:rPr lang="el-GR" sz="9600" dirty="0"/>
              <a:t>  Συνοχή και οργάνωση συνοικίας</a:t>
            </a:r>
          </a:p>
          <a:p>
            <a:pPr>
              <a:buFont typeface="Wingdings" panose="05000000000000000000" pitchFamily="2" charset="2"/>
              <a:buChar char="v"/>
            </a:pPr>
            <a:r>
              <a:rPr lang="el-GR" sz="9600" dirty="0"/>
              <a:t>  Σταθερότητα κατοικίας </a:t>
            </a:r>
          </a:p>
          <a:p>
            <a:pPr>
              <a:buFont typeface="Wingdings" panose="05000000000000000000" pitchFamily="2" charset="2"/>
              <a:buChar char="v"/>
            </a:pPr>
            <a:r>
              <a:rPr lang="el-GR" sz="9600" dirty="0"/>
              <a:t>  Προσφορά θέσεων εργασίας                                                                                                                                                                                                                                                                                                                                                                                                                                      </a:t>
            </a:r>
          </a:p>
          <a:p>
            <a:pPr>
              <a:buFont typeface="Wingdings" panose="05000000000000000000" pitchFamily="2" charset="2"/>
              <a:buChar char="v"/>
            </a:pPr>
            <a:endParaRPr lang="el-GR" dirty="0"/>
          </a:p>
          <a:p>
            <a:pPr>
              <a:buFont typeface="Wingdings" panose="05000000000000000000" pitchFamily="2" charset="2"/>
              <a:buChar char="v"/>
            </a:pPr>
            <a:endParaRPr lang="el-GR" dirty="0"/>
          </a:p>
          <a:p>
            <a:pPr marL="0" indent="0">
              <a:buNone/>
            </a:pPr>
            <a:endParaRPr lang="el-GR" dirty="0"/>
          </a:p>
          <a:p>
            <a:pPr marL="0" indent="0">
              <a:buNone/>
            </a:pPr>
            <a:r>
              <a:rPr lang="el-GR" i="1" dirty="0">
                <a:solidFill>
                  <a:srgbClr val="FF0000"/>
                </a:solidFill>
              </a:rPr>
              <a:t>                                                                                                                                                                                                                                                                                                                                                                                                                                                                                                                                               </a:t>
            </a:r>
            <a:r>
              <a:rPr lang="el-GR" sz="4400" i="1" dirty="0">
                <a:solidFill>
                  <a:srgbClr val="FF0000"/>
                </a:solidFill>
              </a:rPr>
              <a:t>ΕΜ</a:t>
            </a:r>
            <a:r>
              <a:rPr lang="en-US" sz="4400" i="1" dirty="0">
                <a:solidFill>
                  <a:srgbClr val="FF0000"/>
                </a:solidFill>
              </a:rPr>
              <a:t>CDDA (2010)</a:t>
            </a:r>
            <a:endParaRPr lang="el-GR" sz="44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4968" y="3687880"/>
            <a:ext cx="2143125" cy="2143125"/>
          </a:xfrm>
          <a:prstGeom prst="rect">
            <a:avLst/>
          </a:prstGeom>
        </p:spPr>
      </p:pic>
    </p:spTree>
    <p:extLst>
      <p:ext uri="{BB962C8B-B14F-4D97-AF65-F5344CB8AC3E}">
        <p14:creationId xmlns:p14="http://schemas.microsoft.com/office/powerpoint/2010/main" val="619165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ΕΠΙΒΑΡΥΝΤΙΚΟΙ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9600" dirty="0"/>
              <a:t>                                                                             </a:t>
            </a:r>
            <a:r>
              <a:rPr lang="el-GR" sz="12800" dirty="0">
                <a:solidFill>
                  <a:srgbClr val="FF0000"/>
                </a:solidFill>
              </a:rPr>
              <a:t>ΦΙΛΙΚΟΙ</a:t>
            </a:r>
          </a:p>
          <a:p>
            <a:pPr>
              <a:buFont typeface="Wingdings" panose="05000000000000000000" pitchFamily="2" charset="2"/>
              <a:buChar char="v"/>
            </a:pPr>
            <a:r>
              <a:rPr lang="el-GR" sz="9600" dirty="0"/>
              <a:t>  Χρήση αλκοόλ από φίλους</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Απομόνωση / αποκλεισμός</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Ευνοϊκή στάση σε προβληματικές συμπεριφορές</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Φίλοι με προβληματική συμπεριφορά</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Πρώιμη έναρξη προβληματικής συμπεριφοράς</a:t>
            </a:r>
          </a:p>
          <a:p>
            <a:pPr marL="0" indent="0">
              <a:buNone/>
            </a:pPr>
            <a:endParaRPr lang="el-GR" sz="9600" dirty="0"/>
          </a:p>
          <a:p>
            <a:pPr>
              <a:buFont typeface="Wingdings" panose="05000000000000000000" pitchFamily="2" charset="2"/>
              <a:buChar char="v"/>
            </a:pPr>
            <a:r>
              <a:rPr lang="el-GR" sz="9600" dirty="0"/>
              <a:t>  Ανεργία των νέων </a:t>
            </a:r>
          </a:p>
          <a:p>
            <a:pPr>
              <a:buFont typeface="Wingdings" panose="05000000000000000000" pitchFamily="2" charset="2"/>
              <a:buChar char="v"/>
            </a:pPr>
            <a:endParaRPr lang="el-GR" sz="9600" dirty="0"/>
          </a:p>
          <a:p>
            <a:pPr marL="0" indent="0">
              <a:buNone/>
            </a:pPr>
            <a:r>
              <a:rPr lang="el-GR" i="1" dirty="0">
                <a:solidFill>
                  <a:srgbClr val="FF0000"/>
                </a:solidFill>
              </a:rPr>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dirty="0"/>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a:p>
            <a:pPr marL="0" indent="0">
              <a:buNone/>
            </a:pPr>
            <a:r>
              <a:rPr lang="el-GR" sz="1700" dirty="0"/>
              <a:t>                                                                                                                                                                                                                                                                             ΕΜCDDA (2010)</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3279" y="2015603"/>
            <a:ext cx="3538721" cy="2351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32666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ΠΡΟΣΤΑΤΕΥΤΙΚΟΙ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9600" dirty="0"/>
              <a:t>                                                                             </a:t>
            </a:r>
            <a:r>
              <a:rPr lang="el-GR" sz="12800" dirty="0">
                <a:solidFill>
                  <a:srgbClr val="FF0000"/>
                </a:solidFill>
              </a:rPr>
              <a:t>ΦΙΛΙΚΟΙ</a:t>
            </a:r>
          </a:p>
          <a:p>
            <a:pPr marL="0" indent="0">
              <a:buNone/>
            </a:pPr>
            <a:endParaRPr lang="el-GR" sz="12800" dirty="0">
              <a:solidFill>
                <a:srgbClr val="FF0000"/>
              </a:solidFill>
            </a:endParaRPr>
          </a:p>
          <a:p>
            <a:pPr>
              <a:buFont typeface="Wingdings" panose="05000000000000000000" pitchFamily="2" charset="2"/>
              <a:buChar char="v"/>
            </a:pPr>
            <a:r>
              <a:rPr lang="el-GR" sz="9600" dirty="0"/>
              <a:t>  Δεσμευμένοι σε σχέση με κάποια μορφή θετικής ιδεολογίας κοινωνικής συμπεριφοράς</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Δραστηριότητες θετικής κοινωνικής συμπεριφοράς </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Φίλοι που αποδοκιμάζουν την προβληματική συμπεριφορά </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Αθλητισμός </a:t>
            </a:r>
          </a:p>
          <a:p>
            <a:pPr marL="0" indent="0">
              <a:buNone/>
            </a:pPr>
            <a:r>
              <a:rPr lang="el-GR" i="1" dirty="0">
                <a:solidFill>
                  <a:srgbClr val="FF0000"/>
                </a:solidFill>
              </a:rPr>
              <a:t>                                                                                                                                                                                                                                                                                                                                                                                                                                                                                                                                   </a:t>
            </a:r>
          </a:p>
          <a:p>
            <a:pPr marL="0" indent="0">
              <a:buNone/>
            </a:pPr>
            <a:endParaRPr lang="el-GR" sz="4800" i="1" dirty="0">
              <a:solidFill>
                <a:srgbClr val="FF0000"/>
              </a:solidFill>
            </a:endParaRPr>
          </a:p>
          <a:p>
            <a:pPr marL="0" indent="0">
              <a:buNone/>
            </a:pPr>
            <a:endParaRPr lang="el-GR" sz="4800" i="1" dirty="0">
              <a:solidFill>
                <a:srgbClr val="FF0000"/>
              </a:solidFill>
            </a:endParaRPr>
          </a:p>
          <a:p>
            <a:pPr marL="0" indent="0">
              <a:buNone/>
            </a:pPr>
            <a:endParaRPr lang="el-GR" sz="4800" i="1" dirty="0">
              <a:solidFill>
                <a:srgbClr val="FF0000"/>
              </a:solidFill>
            </a:endParaRPr>
          </a:p>
          <a:p>
            <a:pPr marL="0" indent="0">
              <a:buNone/>
            </a:pPr>
            <a:endParaRPr lang="el-GR" sz="4800" i="1" dirty="0">
              <a:solidFill>
                <a:srgbClr val="FF0000"/>
              </a:solidFill>
            </a:endParaRPr>
          </a:p>
          <a:p>
            <a:pPr marL="0" indent="0">
              <a:buNone/>
            </a:pPr>
            <a:r>
              <a:rPr lang="el-GR" sz="4800" i="1" dirty="0">
                <a:solidFill>
                  <a:srgbClr val="FF0000"/>
                </a:solidFill>
              </a:rPr>
              <a:t>                                                                                                                                                                                                                                                                                                                   ΕΜ</a:t>
            </a:r>
            <a:r>
              <a:rPr lang="en-US" sz="4800" i="1" dirty="0">
                <a:solidFill>
                  <a:srgbClr val="FF0000"/>
                </a:solidFill>
              </a:rPr>
              <a:t>CDDA (2010)</a:t>
            </a:r>
            <a:endParaRPr lang="el-GR" sz="4800" i="1" dirty="0">
              <a:solidFill>
                <a:srgbClr val="FF0000"/>
              </a:solidFill>
            </a:endParaRPr>
          </a:p>
          <a:p>
            <a:pPr marL="0" indent="0">
              <a:buNone/>
            </a:pPr>
            <a:endParaRPr lang="el-GR" dirty="0"/>
          </a:p>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a:p>
            <a:pPr marL="0" indent="0">
              <a:buNone/>
            </a:pPr>
            <a:r>
              <a:rPr lang="el-GR" sz="1700" dirty="0"/>
              <a:t>                                                                                                                                                                                                                                                                             ΕΜCDDA (2010)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5510" y="2989144"/>
            <a:ext cx="3049564" cy="2087823"/>
          </a:xfrm>
          <a:prstGeom prst="rect">
            <a:avLst/>
          </a:prstGeom>
        </p:spPr>
      </p:pic>
    </p:spTree>
    <p:extLst>
      <p:ext uri="{BB962C8B-B14F-4D97-AF65-F5344CB8AC3E}">
        <p14:creationId xmlns:p14="http://schemas.microsoft.com/office/powerpoint/2010/main" val="162580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ΕΠΙΒΑΡΥΝΤΙΚΟΙ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9600" dirty="0"/>
              <a:t>                                                                         </a:t>
            </a:r>
            <a:r>
              <a:rPr lang="el-GR" sz="12800" dirty="0">
                <a:solidFill>
                  <a:srgbClr val="FF0000"/>
                </a:solidFill>
              </a:rPr>
              <a:t>ΣΧΟΛΙΚΟΙ</a:t>
            </a:r>
          </a:p>
          <a:p>
            <a:pPr>
              <a:buFont typeface="Wingdings" panose="05000000000000000000" pitchFamily="2" charset="2"/>
              <a:buChar char="v"/>
            </a:pPr>
            <a:r>
              <a:rPr lang="el-GR" sz="9600" dirty="0"/>
              <a:t>  Αντικοινωνική συμπεριφορά</a:t>
            </a:r>
          </a:p>
          <a:p>
            <a:pPr>
              <a:buFont typeface="Wingdings" panose="05000000000000000000" pitchFamily="2" charset="2"/>
              <a:buChar char="v"/>
            </a:pPr>
            <a:r>
              <a:rPr lang="el-GR" sz="9600" dirty="0"/>
              <a:t>  Χαμηλή σχολική επίδοση</a:t>
            </a:r>
          </a:p>
          <a:p>
            <a:pPr>
              <a:buFont typeface="Wingdings" panose="05000000000000000000" pitchFamily="2" charset="2"/>
              <a:buChar char="v"/>
            </a:pPr>
            <a:r>
              <a:rPr lang="el-GR" sz="9600" dirty="0"/>
              <a:t>  Έλλειψη δέσμευσης σε σχέση με το σχολείο</a:t>
            </a:r>
          </a:p>
          <a:p>
            <a:pPr>
              <a:buFont typeface="Wingdings" panose="05000000000000000000" pitchFamily="2" charset="2"/>
              <a:buChar char="v"/>
            </a:pPr>
            <a:r>
              <a:rPr lang="el-GR" sz="9600" dirty="0"/>
              <a:t>  Σχολικός εκφοβισμός</a:t>
            </a:r>
          </a:p>
          <a:p>
            <a:pPr>
              <a:buFont typeface="Wingdings" panose="05000000000000000000" pitchFamily="2" charset="2"/>
              <a:buChar char="v"/>
            </a:pPr>
            <a:r>
              <a:rPr lang="el-GR" sz="9600" dirty="0"/>
              <a:t>  Δυσκολίες ενσωμάτωσης στη σχολική ζωή</a:t>
            </a:r>
          </a:p>
          <a:p>
            <a:pPr>
              <a:buFont typeface="Wingdings" panose="05000000000000000000" pitchFamily="2" charset="2"/>
              <a:buChar char="v"/>
            </a:pPr>
            <a:r>
              <a:rPr lang="el-GR" sz="9600" dirty="0"/>
              <a:t>  Χαμηλές προσδοκίες εκπαιδευτικών</a:t>
            </a:r>
          </a:p>
          <a:p>
            <a:pPr>
              <a:buFont typeface="Wingdings" panose="05000000000000000000" pitchFamily="2" charset="2"/>
              <a:buChar char="v"/>
            </a:pPr>
            <a:r>
              <a:rPr lang="el-GR" sz="9600" dirty="0"/>
              <a:t>  Αρνητικό σχολικό κλίμα</a:t>
            </a:r>
          </a:p>
          <a:p>
            <a:pPr>
              <a:buFont typeface="Wingdings" panose="05000000000000000000" pitchFamily="2" charset="2"/>
              <a:buChar char="v"/>
            </a:pPr>
            <a:r>
              <a:rPr lang="el-GR" sz="9600" dirty="0"/>
              <a:t>  Χαμηλές εκπαιδευτικές φιλοδοξίες </a:t>
            </a:r>
          </a:p>
          <a:p>
            <a:pPr>
              <a:buFont typeface="Wingdings" panose="05000000000000000000" pitchFamily="2" charset="2"/>
              <a:buChar char="v"/>
            </a:pPr>
            <a:r>
              <a:rPr lang="el-GR" sz="9600" dirty="0"/>
              <a:t>  Απουσίες, σκασιαρχείο, εγκατάλειψη σχολείου (σχολική διαρροή)</a:t>
            </a:r>
          </a:p>
          <a:p>
            <a:pPr>
              <a:buFont typeface="Wingdings" panose="05000000000000000000" pitchFamily="2" charset="2"/>
              <a:buChar char="v"/>
            </a:pPr>
            <a:r>
              <a:rPr lang="el-GR" sz="9600" dirty="0"/>
              <a:t>  Περιορισμένη υποστήριξη του εκπαιδευτικού συστήματος </a:t>
            </a:r>
          </a:p>
          <a:p>
            <a:pPr>
              <a:buFont typeface="Wingdings" panose="05000000000000000000" pitchFamily="2" charset="2"/>
              <a:buChar char="v"/>
            </a:pPr>
            <a:r>
              <a:rPr lang="el-GR" sz="9600" dirty="0"/>
              <a:t>  Χρήση αλκοόλ από εκπαιδευτικούς </a:t>
            </a:r>
          </a:p>
          <a:p>
            <a:pPr>
              <a:buFont typeface="Wingdings" panose="05000000000000000000" pitchFamily="2" charset="2"/>
              <a:buChar char="v"/>
            </a:pPr>
            <a:endParaRPr lang="el-GR" sz="9600" dirty="0"/>
          </a:p>
          <a:p>
            <a:pPr marL="0" indent="0">
              <a:buNone/>
            </a:pPr>
            <a:endParaRPr lang="el-GR" dirty="0"/>
          </a:p>
          <a:p>
            <a:pPr marL="0" indent="0">
              <a:buNone/>
            </a:pPr>
            <a:r>
              <a:rPr lang="el-GR" dirty="0"/>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a:p>
            <a:pPr marL="0" indent="0">
              <a:buNone/>
            </a:pPr>
            <a:r>
              <a:rPr lang="el-GR" sz="1700" dirty="0"/>
              <a:t>                                                                                                                                                                                                                                                                             ΕΜCDDA (2010)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8325" y="4917528"/>
            <a:ext cx="2733675" cy="166687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8489" y="1310183"/>
            <a:ext cx="4203511" cy="2364475"/>
          </a:xfrm>
          <a:prstGeom prst="rect">
            <a:avLst/>
          </a:prstGeom>
        </p:spPr>
      </p:pic>
    </p:spTree>
    <p:extLst>
      <p:ext uri="{BB962C8B-B14F-4D97-AF65-F5344CB8AC3E}">
        <p14:creationId xmlns:p14="http://schemas.microsoft.com/office/powerpoint/2010/main" val="4130749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chemeClr val="accent4">
              <a:lumMod val="40000"/>
              <a:lumOff val="60000"/>
            </a:schemeClr>
          </a:solidFill>
        </p:spPr>
        <p:txBody>
          <a:bodyPr/>
          <a:lstStyle/>
          <a:p>
            <a:r>
              <a:rPr lang="el-GR" dirty="0"/>
              <a:t>                      ΠΡΟΣΤΑΤΕΥΤΙΚΟΙ ΠΑΡΑΓΟΝΤΕΣ</a:t>
            </a:r>
          </a:p>
        </p:txBody>
      </p:sp>
      <p:sp>
        <p:nvSpPr>
          <p:cNvPr id="3" name="Content Placeholder 2"/>
          <p:cNvSpPr>
            <a:spLocks noGrp="1"/>
          </p:cNvSpPr>
          <p:nvPr>
            <p:ph idx="1"/>
          </p:nvPr>
        </p:nvSpPr>
        <p:spPr>
          <a:xfrm>
            <a:off x="0" y="1351128"/>
            <a:ext cx="12192000" cy="5506872"/>
          </a:xfrm>
        </p:spPr>
        <p:txBody>
          <a:bodyPr>
            <a:normAutofit fontScale="25000" lnSpcReduction="20000"/>
          </a:bodyPr>
          <a:lstStyle/>
          <a:p>
            <a:pPr marL="0" indent="0">
              <a:buNone/>
            </a:pPr>
            <a:r>
              <a:rPr lang="el-GR" sz="9600" dirty="0"/>
              <a:t>                                                                            </a:t>
            </a:r>
            <a:r>
              <a:rPr lang="el-GR" sz="12800" dirty="0">
                <a:solidFill>
                  <a:srgbClr val="FF0000"/>
                </a:solidFill>
              </a:rPr>
              <a:t>ΣΧΟΛΙΚΟΙ</a:t>
            </a:r>
          </a:p>
          <a:p>
            <a:pPr>
              <a:buFont typeface="Wingdings" panose="05000000000000000000" pitchFamily="2" charset="2"/>
              <a:buChar char="v"/>
            </a:pPr>
            <a:r>
              <a:rPr lang="el-GR" sz="9600" dirty="0"/>
              <a:t> Συνεργασία γονέα – δασκάλου</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Καλές σχέσεις με τους δασκάλους</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Εκπαιδευτικοί στόχοι και φιλοδοξίες</a:t>
            </a:r>
          </a:p>
          <a:p>
            <a:pPr>
              <a:buFont typeface="Wingdings" panose="05000000000000000000" pitchFamily="2" charset="2"/>
              <a:buChar char="v"/>
            </a:pPr>
            <a:endParaRPr lang="el-GR" sz="9600" dirty="0"/>
          </a:p>
          <a:p>
            <a:pPr>
              <a:buFont typeface="Wingdings" panose="05000000000000000000" pitchFamily="2" charset="2"/>
              <a:buChar char="v"/>
            </a:pPr>
            <a:r>
              <a:rPr lang="el-GR" sz="9600" dirty="0"/>
              <a:t> Θετικές εκπαιδευτικές προσδοκίες από τους γονείς</a:t>
            </a:r>
          </a:p>
          <a:p>
            <a:pPr marL="0" indent="0">
              <a:buNone/>
            </a:pPr>
            <a:endParaRPr lang="el-GR" sz="9600" dirty="0"/>
          </a:p>
          <a:p>
            <a:pPr>
              <a:buFont typeface="Wingdings" panose="05000000000000000000" pitchFamily="2" charset="2"/>
              <a:buChar char="v"/>
            </a:pPr>
            <a:r>
              <a:rPr lang="el-GR" sz="9600" dirty="0"/>
              <a:t> Εξειδικευμένες παρεμβάσεις για μαθητές με ιδιαίτερες εκπαιδευτικές ανάγκες </a:t>
            </a:r>
          </a:p>
          <a:p>
            <a:pPr>
              <a:buFont typeface="Wingdings" panose="05000000000000000000" pitchFamily="2" charset="2"/>
              <a:buChar char="v"/>
            </a:pPr>
            <a:endParaRPr lang="el-GR" sz="9600" dirty="0"/>
          </a:p>
          <a:p>
            <a:pPr marL="0" indent="0">
              <a:buNone/>
            </a:pPr>
            <a:endParaRPr lang="el-GR" dirty="0"/>
          </a:p>
          <a:p>
            <a:pPr marL="0" indent="0">
              <a:buNone/>
            </a:pPr>
            <a:r>
              <a:rPr lang="el-GR" dirty="0"/>
              <a:t>                                                                                                                                                                                                                                                                                                                                                                                                                                                                                                                                        </a:t>
            </a:r>
            <a:r>
              <a:rPr lang="el-GR" sz="4800" i="1" dirty="0">
                <a:solidFill>
                  <a:srgbClr val="FF0000"/>
                </a:solidFill>
              </a:rPr>
              <a:t>ΕΜ</a:t>
            </a:r>
            <a:r>
              <a:rPr lang="en-US" sz="4800" i="1" dirty="0">
                <a:solidFill>
                  <a:srgbClr val="FF0000"/>
                </a:solidFill>
              </a:rPr>
              <a:t>CDDA (2010)</a:t>
            </a:r>
            <a:endParaRPr lang="el-GR" sz="4800" i="1" dirty="0">
              <a:solidFill>
                <a:srgbClr val="FF0000"/>
              </a:solidFill>
            </a:endParaRP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endParaRPr lang="el-GR" dirty="0"/>
          </a:p>
          <a:p>
            <a:pPr marL="0" indent="0">
              <a:buNone/>
            </a:pPr>
            <a:r>
              <a:rPr lang="el-GR" dirty="0"/>
              <a:t> </a:t>
            </a:r>
          </a:p>
          <a:p>
            <a:pPr marL="0" indent="0">
              <a:buNone/>
            </a:pPr>
            <a:endParaRPr lang="el-GR" sz="1700" dirty="0"/>
          </a:p>
          <a:p>
            <a:pPr marL="0" indent="0">
              <a:buNone/>
            </a:pPr>
            <a:r>
              <a:rPr lang="el-GR" sz="1700" dirty="0"/>
              <a:t>                                                                                                                                                                                                                                                                             ΕΜCDDA (2010)</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0989" y="1330983"/>
            <a:ext cx="4453719" cy="2968053"/>
          </a:xfrm>
          <a:prstGeom prst="rect">
            <a:avLst/>
          </a:prstGeom>
        </p:spPr>
      </p:pic>
    </p:spTree>
    <p:extLst>
      <p:ext uri="{BB962C8B-B14F-4D97-AF65-F5344CB8AC3E}">
        <p14:creationId xmlns:p14="http://schemas.microsoft.com/office/powerpoint/2010/main" val="2306297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chemeClr val="accent6">
              <a:lumMod val="75000"/>
            </a:schemeClr>
          </a:solidFill>
        </p:spPr>
        <p:txBody>
          <a:bodyPr>
            <a:normAutofit fontScale="90000"/>
          </a:bodyPr>
          <a:lstStyle/>
          <a:p>
            <a:pPr algn="ctr"/>
            <a:r>
              <a:rPr lang="el-GR" dirty="0">
                <a:solidFill>
                  <a:schemeClr val="bg1"/>
                </a:solidFill>
              </a:rPr>
              <a:t>ΒΙΟΛΟΓΙΚΟ ΜΟΝΤΕΛΟ</a:t>
            </a:r>
            <a:r>
              <a:rPr lang="en-US" dirty="0">
                <a:solidFill>
                  <a:schemeClr val="bg1"/>
                </a:solidFill>
              </a:rPr>
              <a:t> </a:t>
            </a:r>
            <a:r>
              <a:rPr lang="el-GR" dirty="0">
                <a:solidFill>
                  <a:schemeClr val="bg1"/>
                </a:solidFill>
              </a:rPr>
              <a:t/>
            </a:r>
            <a:br>
              <a:rPr lang="el-GR" dirty="0">
                <a:solidFill>
                  <a:schemeClr val="bg1"/>
                </a:solidFill>
              </a:rPr>
            </a:br>
            <a:r>
              <a:rPr lang="el-GR" dirty="0">
                <a:solidFill>
                  <a:schemeClr val="bg1"/>
                </a:solidFill>
              </a:rPr>
              <a:t>Γενετικοί Παράγοντες</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84692" y="1161913"/>
            <a:ext cx="2606228" cy="3380768"/>
          </a:xfrm>
          <a:prstGeom prst="rect">
            <a:avLst/>
          </a:prstGeom>
        </p:spPr>
      </p:pic>
      <p:sp>
        <p:nvSpPr>
          <p:cNvPr id="9" name="Rectangle 8"/>
          <p:cNvSpPr/>
          <p:nvPr/>
        </p:nvSpPr>
        <p:spPr>
          <a:xfrm>
            <a:off x="268756" y="4659027"/>
            <a:ext cx="7350217" cy="369332"/>
          </a:xfrm>
          <a:prstGeom prst="rect">
            <a:avLst/>
          </a:prstGeom>
        </p:spPr>
        <p:txBody>
          <a:bodyPr wrap="none">
            <a:spAutoFit/>
          </a:bodyPr>
          <a:lstStyle/>
          <a:p>
            <a:r>
              <a:rPr lang="el-GR" dirty="0">
                <a:solidFill>
                  <a:srgbClr val="CC0000"/>
                </a:solidFill>
              </a:rPr>
              <a:t>Π</a:t>
            </a:r>
            <a:r>
              <a:rPr lang="el-GR" dirty="0" smtClean="0">
                <a:solidFill>
                  <a:srgbClr val="CC0000"/>
                </a:solidFill>
              </a:rPr>
              <a:t>ρώιμη </a:t>
            </a:r>
            <a:r>
              <a:rPr lang="el-GR" dirty="0">
                <a:solidFill>
                  <a:srgbClr val="CC0000"/>
                </a:solidFill>
              </a:rPr>
              <a:t>εφηβεία                  </a:t>
            </a:r>
            <a:r>
              <a:rPr lang="el-GR" dirty="0"/>
              <a:t>                                          </a:t>
            </a:r>
            <a:r>
              <a:rPr lang="el-GR" dirty="0">
                <a:solidFill>
                  <a:srgbClr val="CC0000"/>
                </a:solidFill>
              </a:rPr>
              <a:t>οικογενειακοί-</a:t>
            </a:r>
            <a:r>
              <a:rPr lang="el-GR" dirty="0">
                <a:solidFill>
                  <a:srgbClr val="C00000"/>
                </a:solidFill>
              </a:rPr>
              <a:t> κοινωνικο</a:t>
            </a:r>
            <a:r>
              <a:rPr lang="el-GR" dirty="0">
                <a:solidFill>
                  <a:srgbClr val="CC0000"/>
                </a:solidFill>
              </a:rPr>
              <a:t>ί</a:t>
            </a:r>
          </a:p>
        </p:txBody>
      </p:sp>
      <p:sp>
        <p:nvSpPr>
          <p:cNvPr id="10" name="Rectangle 9"/>
          <p:cNvSpPr/>
          <p:nvPr/>
        </p:nvSpPr>
        <p:spPr>
          <a:xfrm>
            <a:off x="268756" y="5141683"/>
            <a:ext cx="6125780" cy="369332"/>
          </a:xfrm>
          <a:prstGeom prst="rect">
            <a:avLst/>
          </a:prstGeom>
        </p:spPr>
        <p:txBody>
          <a:bodyPr wrap="none">
            <a:spAutoFit/>
          </a:bodyPr>
          <a:lstStyle/>
          <a:p>
            <a:r>
              <a:rPr lang="el-GR" dirty="0">
                <a:solidFill>
                  <a:srgbClr val="7030A0"/>
                </a:solidFill>
              </a:rPr>
              <a:t>Ε</a:t>
            </a:r>
            <a:r>
              <a:rPr lang="el-GR" dirty="0" smtClean="0">
                <a:solidFill>
                  <a:srgbClr val="7030A0"/>
                </a:solidFill>
              </a:rPr>
              <a:t>φηβεία                                                                               </a:t>
            </a:r>
            <a:r>
              <a:rPr lang="el-GR" dirty="0">
                <a:solidFill>
                  <a:srgbClr val="7030A0"/>
                </a:solidFill>
              </a:rPr>
              <a:t>γενετικοί</a:t>
            </a:r>
          </a:p>
        </p:txBody>
      </p:sp>
      <p:sp>
        <p:nvSpPr>
          <p:cNvPr id="11" name="Right Arrow 10"/>
          <p:cNvSpPr/>
          <p:nvPr/>
        </p:nvSpPr>
        <p:spPr>
          <a:xfrm>
            <a:off x="2158185" y="4600389"/>
            <a:ext cx="2811440" cy="48463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Κυρίως</a:t>
            </a:r>
          </a:p>
        </p:txBody>
      </p:sp>
      <p:sp>
        <p:nvSpPr>
          <p:cNvPr id="12" name="Right Arrow 11"/>
          <p:cNvSpPr/>
          <p:nvPr/>
        </p:nvSpPr>
        <p:spPr>
          <a:xfrm>
            <a:off x="2158185" y="5085021"/>
            <a:ext cx="2811440" cy="484632"/>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Κυρίως</a:t>
            </a:r>
          </a:p>
        </p:txBody>
      </p:sp>
      <p:sp>
        <p:nvSpPr>
          <p:cNvPr id="13" name="Rectangle 12"/>
          <p:cNvSpPr/>
          <p:nvPr/>
        </p:nvSpPr>
        <p:spPr>
          <a:xfrm>
            <a:off x="0" y="5657671"/>
            <a:ext cx="12192000" cy="1200329"/>
          </a:xfrm>
          <a:prstGeom prst="rect">
            <a:avLst/>
          </a:prstGeom>
        </p:spPr>
        <p:txBody>
          <a:bodyPr wrap="square">
            <a:spAutoFit/>
          </a:bodyPr>
          <a:lstStyle/>
          <a:p>
            <a:r>
              <a:rPr lang="el-GR" dirty="0"/>
              <a:t>Η μελέτη των διδύμων των αρχείων της </a:t>
            </a:r>
            <a:r>
              <a:rPr lang="el-GR" dirty="0" err="1"/>
              <a:t>Virginia</a:t>
            </a:r>
            <a:r>
              <a:rPr lang="el-GR" dirty="0"/>
              <a:t> έδειξε ότι στην </a:t>
            </a:r>
            <a:r>
              <a:rPr lang="el-GR" dirty="0">
                <a:solidFill>
                  <a:srgbClr val="CC0000"/>
                </a:solidFill>
              </a:rPr>
              <a:t>πρώιμη εφηβεία</a:t>
            </a:r>
            <a:r>
              <a:rPr lang="el-GR" dirty="0"/>
              <a:t> η έναρξη της χρήσης νικοτίνης, οινοπνεύματος και κάνναβης καθορίζεται κυρίως από </a:t>
            </a:r>
            <a:r>
              <a:rPr lang="el-GR" dirty="0">
                <a:solidFill>
                  <a:srgbClr val="CC0000"/>
                </a:solidFill>
              </a:rPr>
              <a:t>οικογενειακούς</a:t>
            </a:r>
            <a:r>
              <a:rPr lang="el-GR" dirty="0"/>
              <a:t> και </a:t>
            </a:r>
            <a:r>
              <a:rPr lang="el-GR" dirty="0">
                <a:solidFill>
                  <a:srgbClr val="C00000"/>
                </a:solidFill>
              </a:rPr>
              <a:t>κοινωνικούς παράγοντες</a:t>
            </a:r>
            <a:r>
              <a:rPr lang="el-GR" dirty="0"/>
              <a:t>, η σημασία των οποίων </a:t>
            </a:r>
            <a:r>
              <a:rPr lang="el-GR" dirty="0">
                <a:solidFill>
                  <a:srgbClr val="7030A0"/>
                </a:solidFill>
              </a:rPr>
              <a:t>μειώνεται κατά την εφηβεία </a:t>
            </a:r>
            <a:r>
              <a:rPr lang="el-GR" dirty="0"/>
              <a:t>και τη νεαρή ενήλικη ζωή, όπου μεγιστοποιείται η επίδραση των </a:t>
            </a:r>
            <a:r>
              <a:rPr lang="el-GR" dirty="0">
                <a:solidFill>
                  <a:srgbClr val="7030A0"/>
                </a:solidFill>
              </a:rPr>
              <a:t>γενετικών παραγόντων</a:t>
            </a:r>
            <a:r>
              <a:rPr lang="el-GR" dirty="0"/>
              <a:t>, οι οποίοι υποχωρούν και πάλι με την πρόοδο της ηλικίας</a:t>
            </a:r>
          </a:p>
        </p:txBody>
      </p:sp>
      <p:sp>
        <p:nvSpPr>
          <p:cNvPr id="5" name="Rectangle 4"/>
          <p:cNvSpPr/>
          <p:nvPr/>
        </p:nvSpPr>
        <p:spPr>
          <a:xfrm>
            <a:off x="0" y="1161914"/>
            <a:ext cx="9144000" cy="2308324"/>
          </a:xfrm>
          <a:prstGeom prst="rect">
            <a:avLst/>
          </a:prstGeom>
        </p:spPr>
        <p:txBody>
          <a:bodyPr wrap="square">
            <a:spAutoFit/>
          </a:bodyPr>
          <a:lstStyle/>
          <a:p>
            <a:endParaRPr lang="en-US" dirty="0"/>
          </a:p>
          <a:p>
            <a:r>
              <a:rPr lang="el-GR" dirty="0"/>
              <a:t>Η εξάρτηση είναι μια από τις πιο έντονα κληρονομούμενες ψυχιατρικές διαταραχές, γεγονός γνωστό από την αρχαιότητα, όταν ο Πλούταρχος έγραφε ότι «οι μέθυσοι γεννούν μέθυσους»</a:t>
            </a:r>
            <a:endParaRPr lang="en-US" dirty="0"/>
          </a:p>
          <a:p>
            <a:endParaRPr lang="en-US" dirty="0"/>
          </a:p>
          <a:p>
            <a:endParaRPr lang="en-US" dirty="0"/>
          </a:p>
          <a:p>
            <a:endParaRPr lang="en-US" dirty="0"/>
          </a:p>
          <a:p>
            <a:r>
              <a:rPr lang="el-GR" dirty="0"/>
              <a:t>Παιδιά με έναν γονέα εξαρτημένο από οινόπνευμα έχουν </a:t>
            </a:r>
            <a:r>
              <a:rPr lang="el-GR" b="1" dirty="0"/>
              <a:t>οκταπλάσια</a:t>
            </a:r>
            <a:r>
              <a:rPr lang="el-GR" dirty="0"/>
              <a:t> πιθανότητα να εξαρτηθούν και αυτά σε σχέση με παιδιά χωρίς εξαρτημένους γονείς</a:t>
            </a:r>
            <a:endParaRPr lang="en-US" dirty="0"/>
          </a:p>
        </p:txBody>
      </p:sp>
    </p:spTree>
    <p:extLst>
      <p:ext uri="{BB962C8B-B14F-4D97-AF65-F5344CB8AC3E}">
        <p14:creationId xmlns:p14="http://schemas.microsoft.com/office/powerpoint/2010/main" val="4077634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chemeClr val="accent6">
              <a:lumMod val="75000"/>
            </a:schemeClr>
          </a:solidFill>
        </p:spPr>
        <p:txBody>
          <a:bodyPr>
            <a:normAutofit fontScale="90000"/>
          </a:bodyPr>
          <a:lstStyle/>
          <a:p>
            <a:pPr algn="ctr"/>
            <a:r>
              <a:rPr lang="el-GR" dirty="0">
                <a:solidFill>
                  <a:schemeClr val="bg1"/>
                </a:solidFill>
              </a:rPr>
              <a:t>ΒΙΟΛΟΓΙΚΟ ΜΟΝΤΕΛΟ</a:t>
            </a:r>
            <a:r>
              <a:rPr lang="en-US" dirty="0">
                <a:solidFill>
                  <a:schemeClr val="bg1"/>
                </a:solidFill>
              </a:rPr>
              <a:t> </a:t>
            </a:r>
            <a:r>
              <a:rPr lang="el-GR" dirty="0">
                <a:solidFill>
                  <a:schemeClr val="bg1"/>
                </a:solidFill>
              </a:rPr>
              <a:t/>
            </a:r>
            <a:br>
              <a:rPr lang="el-GR" dirty="0">
                <a:solidFill>
                  <a:schemeClr val="bg1"/>
                </a:solidFill>
              </a:rPr>
            </a:br>
            <a:r>
              <a:rPr lang="el-GR" dirty="0">
                <a:solidFill>
                  <a:schemeClr val="bg1"/>
                </a:solidFill>
              </a:rPr>
              <a:t>ΣΥΣΤΗΜΑ ΑΝΤΑΜΟΙΒΗΣ</a:t>
            </a:r>
          </a:p>
        </p:txBody>
      </p:sp>
      <p:sp>
        <p:nvSpPr>
          <p:cNvPr id="3" name="Content Placeholder 2"/>
          <p:cNvSpPr>
            <a:spLocks noGrp="1"/>
          </p:cNvSpPr>
          <p:nvPr>
            <p:ph idx="1"/>
          </p:nvPr>
        </p:nvSpPr>
        <p:spPr>
          <a:xfrm>
            <a:off x="161496" y="1130858"/>
            <a:ext cx="11996383" cy="5568287"/>
          </a:xfrm>
        </p:spPr>
        <p:txBody>
          <a:bodyPr>
            <a:noAutofit/>
          </a:bodyPr>
          <a:lstStyle/>
          <a:p>
            <a:endParaRPr lang="en-US" sz="2000" dirty="0"/>
          </a:p>
          <a:p>
            <a:endParaRPr lang="en-US" sz="2000" dirty="0"/>
          </a:p>
          <a:p>
            <a:pPr marL="0" indent="0">
              <a:buNone/>
            </a:pPr>
            <a:endParaRPr lang="en-US" sz="1200" dirty="0"/>
          </a:p>
          <a:p>
            <a:endParaRPr lang="en-US" sz="2000" dirty="0"/>
          </a:p>
          <a:p>
            <a:endParaRPr lang="en-US" sz="2000" dirty="0"/>
          </a:p>
          <a:p>
            <a:endParaRPr lang="en-US" sz="2000" dirty="0"/>
          </a:p>
          <a:p>
            <a:endParaRPr lang="en-US" sz="2000"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84" y="1120988"/>
            <a:ext cx="6172768" cy="4150626"/>
          </a:xfrm>
          <a:prstGeom prst="rect">
            <a:avLst/>
          </a:prstGeom>
        </p:spPr>
      </p:pic>
      <p:sp>
        <p:nvSpPr>
          <p:cNvPr id="6" name="Rectangle 5"/>
          <p:cNvSpPr/>
          <p:nvPr/>
        </p:nvSpPr>
        <p:spPr>
          <a:xfrm>
            <a:off x="6471029" y="3074595"/>
            <a:ext cx="5422709" cy="646331"/>
          </a:xfrm>
          <a:prstGeom prst="rect">
            <a:avLst/>
          </a:prstGeom>
        </p:spPr>
        <p:txBody>
          <a:bodyPr wrap="square">
            <a:spAutoFit/>
          </a:bodyPr>
          <a:lstStyle/>
          <a:p>
            <a:r>
              <a:rPr lang="el-GR" sz="1200" dirty="0"/>
              <a:t>Η περιοχή της κοιλιακής καλύπτρας(</a:t>
            </a:r>
            <a:r>
              <a:rPr lang="en-US" sz="1200" dirty="0"/>
              <a:t>VTA)</a:t>
            </a:r>
            <a:r>
              <a:rPr lang="el-GR" sz="1200" dirty="0"/>
              <a:t>, λειτουργεί ως </a:t>
            </a:r>
            <a:r>
              <a:rPr lang="el-GR" sz="1200" i="1" dirty="0">
                <a:solidFill>
                  <a:srgbClr val="C00000"/>
                </a:solidFill>
              </a:rPr>
              <a:t>ροοστάτης </a:t>
            </a:r>
            <a:r>
              <a:rPr lang="el-GR" sz="1200" dirty="0"/>
              <a:t>της ανταμοιβής, πληροφορεί δηλαδή όλα αυτά τα εγκεφαλικά συστήματα για το πόσο ικανοποιητική είναι μια δραστηριότητα. </a:t>
            </a:r>
          </a:p>
        </p:txBody>
      </p:sp>
      <p:sp>
        <p:nvSpPr>
          <p:cNvPr id="4" name="Right Arrow 3"/>
          <p:cNvSpPr/>
          <p:nvPr/>
        </p:nvSpPr>
        <p:spPr>
          <a:xfrm flipH="1">
            <a:off x="4345807" y="3277654"/>
            <a:ext cx="1951258" cy="6949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C00000"/>
              </a:solidFill>
            </a:endParaRPr>
          </a:p>
        </p:txBody>
      </p:sp>
      <p:sp>
        <p:nvSpPr>
          <p:cNvPr id="5" name="Rectangle 4"/>
          <p:cNvSpPr/>
          <p:nvPr/>
        </p:nvSpPr>
        <p:spPr>
          <a:xfrm>
            <a:off x="6172768" y="4809949"/>
            <a:ext cx="6096000" cy="461665"/>
          </a:xfrm>
          <a:prstGeom prst="rect">
            <a:avLst/>
          </a:prstGeom>
        </p:spPr>
        <p:txBody>
          <a:bodyPr>
            <a:spAutoFit/>
          </a:bodyPr>
          <a:lstStyle/>
          <a:p>
            <a:r>
              <a:rPr lang="el-GR" sz="1200" dirty="0"/>
              <a:t>          Η αμυγδαλή</a:t>
            </a:r>
            <a:r>
              <a:rPr lang="en-US" sz="1200" dirty="0"/>
              <a:t> </a:t>
            </a:r>
            <a:r>
              <a:rPr lang="el-GR" sz="1200" dirty="0"/>
              <a:t>βοηθά στο να </a:t>
            </a:r>
            <a:r>
              <a:rPr lang="el-GR" sz="1200" dirty="0">
                <a:solidFill>
                  <a:srgbClr val="C00000"/>
                </a:solidFill>
              </a:rPr>
              <a:t>εκτιμηθεί </a:t>
            </a:r>
            <a:r>
              <a:rPr lang="el-GR" sz="1200" dirty="0"/>
              <a:t>αν μια εμπειρία είναι ευχάριστη ή απωθητική, αν πρέπει να επαναληφθεί ή να αποφευχθεί</a:t>
            </a:r>
            <a:endParaRPr lang="en-US" sz="1200" dirty="0"/>
          </a:p>
        </p:txBody>
      </p:sp>
      <p:sp>
        <p:nvSpPr>
          <p:cNvPr id="9" name="Rectangle 8"/>
          <p:cNvSpPr/>
          <p:nvPr/>
        </p:nvSpPr>
        <p:spPr>
          <a:xfrm>
            <a:off x="0" y="5308780"/>
            <a:ext cx="6096000" cy="461665"/>
          </a:xfrm>
          <a:prstGeom prst="rect">
            <a:avLst/>
          </a:prstGeom>
        </p:spPr>
        <p:txBody>
          <a:bodyPr>
            <a:spAutoFit/>
          </a:bodyPr>
          <a:lstStyle/>
          <a:p>
            <a:r>
              <a:rPr lang="el-GR" sz="1200" dirty="0"/>
              <a:t>Ο ιππόκαμπος συμμετέχει τόσο στην </a:t>
            </a:r>
            <a:r>
              <a:rPr lang="el-GR" sz="1200" dirty="0">
                <a:solidFill>
                  <a:srgbClr val="C00000"/>
                </a:solidFill>
              </a:rPr>
              <a:t>εγχάραξη</a:t>
            </a:r>
            <a:r>
              <a:rPr lang="el-GR" sz="1200" dirty="0"/>
              <a:t> μιας εμπειρίας, όσο και στην </a:t>
            </a:r>
            <a:r>
              <a:rPr lang="el-GR" sz="1200" dirty="0">
                <a:solidFill>
                  <a:srgbClr val="C00000"/>
                </a:solidFill>
              </a:rPr>
              <a:t>καταγραφή </a:t>
            </a:r>
            <a:r>
              <a:rPr lang="el-GR" sz="1200" dirty="0"/>
              <a:t>πληροφοριών που σχετίζονται με το πού, πότε και πώς συνέβη ένα γεγονός</a:t>
            </a:r>
            <a:endParaRPr lang="en-US" sz="1200" dirty="0"/>
          </a:p>
        </p:txBody>
      </p:sp>
      <p:sp>
        <p:nvSpPr>
          <p:cNvPr id="12" name="Up Arrow 11"/>
          <p:cNvSpPr/>
          <p:nvPr/>
        </p:nvSpPr>
        <p:spPr>
          <a:xfrm rot="18311949">
            <a:off x="5201851" y="2779993"/>
            <a:ext cx="108000" cy="2927189"/>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ectangle 12"/>
          <p:cNvSpPr/>
          <p:nvPr/>
        </p:nvSpPr>
        <p:spPr>
          <a:xfrm>
            <a:off x="6159688" y="2505670"/>
            <a:ext cx="6096000" cy="461665"/>
          </a:xfrm>
          <a:prstGeom prst="rect">
            <a:avLst/>
          </a:prstGeom>
        </p:spPr>
        <p:txBody>
          <a:bodyPr>
            <a:spAutoFit/>
          </a:bodyPr>
          <a:lstStyle/>
          <a:p>
            <a:r>
              <a:rPr lang="el-GR" sz="1200" dirty="0"/>
              <a:t>          Ο επικλινής πυρήνας (</a:t>
            </a:r>
            <a:r>
              <a:rPr lang="el-GR" sz="1200" dirty="0" err="1"/>
              <a:t>nucleus</a:t>
            </a:r>
            <a:r>
              <a:rPr lang="el-GR" sz="1200" dirty="0"/>
              <a:t> </a:t>
            </a:r>
            <a:r>
              <a:rPr lang="el-GR" sz="1200" dirty="0" err="1"/>
              <a:t>accumbens</a:t>
            </a:r>
            <a:r>
              <a:rPr lang="el-GR" sz="1200" dirty="0"/>
              <a:t>) θεωρείται νευρωνικός </a:t>
            </a:r>
            <a:r>
              <a:rPr lang="el-GR" sz="1200" dirty="0">
                <a:solidFill>
                  <a:srgbClr val="C00000"/>
                </a:solidFill>
              </a:rPr>
              <a:t>διαμεσολαβητής</a:t>
            </a:r>
            <a:r>
              <a:rPr lang="el-GR" sz="1200" dirty="0"/>
              <a:t> </a:t>
            </a:r>
          </a:p>
          <a:p>
            <a:r>
              <a:rPr lang="el-GR" sz="1200" dirty="0"/>
              <a:t>          μεταξύ κινήτρων και δράσης</a:t>
            </a:r>
            <a:endParaRPr lang="en-US" sz="1200" dirty="0"/>
          </a:p>
        </p:txBody>
      </p:sp>
      <p:sp>
        <p:nvSpPr>
          <p:cNvPr id="15" name="Rectangle 14"/>
          <p:cNvSpPr/>
          <p:nvPr/>
        </p:nvSpPr>
        <p:spPr>
          <a:xfrm>
            <a:off x="6172768" y="1584983"/>
            <a:ext cx="6019232" cy="646331"/>
          </a:xfrm>
          <a:prstGeom prst="rect">
            <a:avLst/>
          </a:prstGeom>
        </p:spPr>
        <p:txBody>
          <a:bodyPr wrap="square">
            <a:spAutoFit/>
          </a:bodyPr>
          <a:lstStyle/>
          <a:p>
            <a:r>
              <a:rPr lang="el-GR" sz="1200" dirty="0"/>
              <a:t>         Οι μετωπιαίες περιοχές του εγκεφαλικού φλοιού</a:t>
            </a:r>
            <a:r>
              <a:rPr lang="el-GR" sz="1200" dirty="0">
                <a:solidFill>
                  <a:srgbClr val="C00000"/>
                </a:solidFill>
              </a:rPr>
              <a:t> συντονίζουν </a:t>
            </a:r>
            <a:r>
              <a:rPr lang="el-GR" sz="1200" dirty="0"/>
              <a:t>και επεξεργάζονται όλες             τις πληροφορίες και λαμβάνουν την τελική απόφαση για την εκτέλεση ή την καταστολή μιας συμπεριφοράς</a:t>
            </a:r>
            <a:endParaRPr lang="en-US" sz="1200" dirty="0"/>
          </a:p>
        </p:txBody>
      </p:sp>
      <p:sp>
        <p:nvSpPr>
          <p:cNvPr id="22" name="Up Arrow 21"/>
          <p:cNvSpPr/>
          <p:nvPr/>
        </p:nvSpPr>
        <p:spPr>
          <a:xfrm rot="15887610">
            <a:off x="5019255" y="1515074"/>
            <a:ext cx="131462" cy="2877776"/>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3" name="Up Arrow 22"/>
          <p:cNvSpPr/>
          <p:nvPr/>
        </p:nvSpPr>
        <p:spPr>
          <a:xfrm rot="15512931">
            <a:off x="4436481" y="772418"/>
            <a:ext cx="108000" cy="3384342"/>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ectangle 13"/>
          <p:cNvSpPr/>
          <p:nvPr/>
        </p:nvSpPr>
        <p:spPr>
          <a:xfrm>
            <a:off x="6563284" y="5333047"/>
            <a:ext cx="4518698" cy="1200329"/>
          </a:xfrm>
          <a:prstGeom prst="rect">
            <a:avLst/>
          </a:prstGeom>
        </p:spPr>
        <p:txBody>
          <a:bodyPr wrap="square">
            <a:spAutoFit/>
          </a:bodyPr>
          <a:lstStyle/>
          <a:p>
            <a:r>
              <a:rPr lang="en-US" dirty="0"/>
              <a:t>                   </a:t>
            </a:r>
            <a:r>
              <a:rPr lang="el-GR" dirty="0"/>
              <a:t>ΜΕΙΩΜΕΝΟ </a:t>
            </a:r>
            <a:r>
              <a:rPr lang="en-US" dirty="0"/>
              <a:t>TOP DOWN</a:t>
            </a:r>
          </a:p>
          <a:p>
            <a:r>
              <a:rPr lang="en-US" dirty="0"/>
              <a:t>                           REGULATION</a:t>
            </a:r>
          </a:p>
          <a:p>
            <a:endParaRPr lang="en-US" dirty="0"/>
          </a:p>
          <a:p>
            <a:r>
              <a:rPr lang="en-US" dirty="0"/>
              <a:t>                   </a:t>
            </a:r>
            <a:r>
              <a:rPr lang="el-GR" dirty="0"/>
              <a:t>ΑΥΞΗΜΕΝΟ ΒΟΤΤΟΜ </a:t>
            </a:r>
            <a:r>
              <a:rPr lang="en-US" dirty="0"/>
              <a:t>UP</a:t>
            </a:r>
            <a:endParaRPr lang="el-GR" dirty="0"/>
          </a:p>
        </p:txBody>
      </p:sp>
      <p:sp>
        <p:nvSpPr>
          <p:cNvPr id="7" name="Curved Left Arrow 6"/>
          <p:cNvSpPr/>
          <p:nvPr/>
        </p:nvSpPr>
        <p:spPr>
          <a:xfrm>
            <a:off x="10058400" y="5348869"/>
            <a:ext cx="853312" cy="106605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8" name="Curved Down Arrow 7"/>
          <p:cNvSpPr/>
          <p:nvPr/>
        </p:nvSpPr>
        <p:spPr>
          <a:xfrm rot="16200000">
            <a:off x="6575172" y="5509073"/>
            <a:ext cx="1051931" cy="731522"/>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0" name="Right Arrow 9"/>
          <p:cNvSpPr/>
          <p:nvPr/>
        </p:nvSpPr>
        <p:spPr>
          <a:xfrm rot="16200000">
            <a:off x="3331832" y="4385166"/>
            <a:ext cx="1916407" cy="108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71910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chemeClr val="accent6">
              <a:lumMod val="75000"/>
            </a:schemeClr>
          </a:solidFill>
        </p:spPr>
        <p:txBody>
          <a:bodyPr>
            <a:normAutofit fontScale="90000"/>
          </a:bodyPr>
          <a:lstStyle/>
          <a:p>
            <a:pPr algn="ctr"/>
            <a:r>
              <a:rPr lang="el-GR" dirty="0">
                <a:solidFill>
                  <a:schemeClr val="bg1"/>
                </a:solidFill>
              </a:rPr>
              <a:t>ΒΙΟΛΟΓΙΚΟ ΜΟΝΤΕΛΟ</a:t>
            </a:r>
            <a:br>
              <a:rPr lang="el-GR" dirty="0">
                <a:solidFill>
                  <a:schemeClr val="bg1"/>
                </a:solidFill>
              </a:rPr>
            </a:br>
            <a:r>
              <a:rPr lang="el-GR" dirty="0">
                <a:solidFill>
                  <a:schemeClr val="bg1"/>
                </a:solidFill>
              </a:rPr>
              <a:t>ΑΛΚΟΟΛ - ΕΓΚΕΦΑΛΟΣ</a:t>
            </a:r>
          </a:p>
        </p:txBody>
      </p:sp>
      <p:sp>
        <p:nvSpPr>
          <p:cNvPr id="3" name="Content Placeholder 2"/>
          <p:cNvSpPr>
            <a:spLocks noGrp="1"/>
          </p:cNvSpPr>
          <p:nvPr>
            <p:ph idx="1"/>
          </p:nvPr>
        </p:nvSpPr>
        <p:spPr>
          <a:xfrm>
            <a:off x="161496" y="1130858"/>
            <a:ext cx="11996383" cy="5568287"/>
          </a:xfrm>
        </p:spPr>
        <p:txBody>
          <a:bodyPr>
            <a:noAutofit/>
          </a:bodyPr>
          <a:lstStyle/>
          <a:p>
            <a:endParaRPr lang="en-US" sz="2000" dirty="0"/>
          </a:p>
          <a:p>
            <a:endParaRPr lang="en-US" sz="2000" dirty="0"/>
          </a:p>
          <a:p>
            <a:pPr marL="0" indent="0">
              <a:buNone/>
            </a:pPr>
            <a:endParaRPr lang="en-US" sz="1200" dirty="0"/>
          </a:p>
          <a:p>
            <a:endParaRPr lang="en-US" sz="2000" dirty="0"/>
          </a:p>
          <a:p>
            <a:endParaRPr lang="en-US" sz="2000" dirty="0"/>
          </a:p>
          <a:p>
            <a:endParaRPr lang="en-US" sz="2000" dirty="0"/>
          </a:p>
          <a:p>
            <a:endParaRPr lang="en-US" sz="20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rcRect b="13853"/>
          <a:stretch>
            <a:fillRect/>
          </a:stretch>
        </p:blipFill>
        <p:spPr>
          <a:xfrm>
            <a:off x="41880" y="1734049"/>
            <a:ext cx="6659171" cy="4120841"/>
          </a:xfrm>
          <a:prstGeom prst="rect">
            <a:avLst/>
          </a:prstGeom>
        </p:spPr>
      </p:pic>
      <p:sp>
        <p:nvSpPr>
          <p:cNvPr id="5" name="4 - TextBox"/>
          <p:cNvSpPr txBox="1"/>
          <p:nvPr/>
        </p:nvSpPr>
        <p:spPr>
          <a:xfrm>
            <a:off x="6782938" y="1595021"/>
            <a:ext cx="5117912" cy="4693593"/>
          </a:xfrm>
          <a:prstGeom prst="rect">
            <a:avLst/>
          </a:prstGeom>
          <a:noFill/>
        </p:spPr>
        <p:txBody>
          <a:bodyPr wrap="square" rtlCol="0">
            <a:spAutoFit/>
          </a:bodyPr>
          <a:lstStyle/>
          <a:p>
            <a:pPr algn="just"/>
            <a:r>
              <a:rPr lang="en-US" sz="2300" b="1" dirty="0"/>
              <a:t>f</a:t>
            </a:r>
            <a:r>
              <a:rPr lang="el-GR" sz="2300" b="1" dirty="0"/>
              <a:t>-</a:t>
            </a:r>
            <a:r>
              <a:rPr lang="en-US" sz="2300" b="1" dirty="0"/>
              <a:t>MRI</a:t>
            </a:r>
            <a:r>
              <a:rPr lang="el-GR" sz="2300" b="1" dirty="0"/>
              <a:t> δύο εφήβων στους οποίους χορηγήθηκε τεστ για μνήμη εργασίας. </a:t>
            </a:r>
          </a:p>
          <a:p>
            <a:pPr algn="just"/>
            <a:r>
              <a:rPr lang="el-GR" sz="2300" b="1" dirty="0"/>
              <a:t>Οι απεικονίσεις δείχνουν ότι ο πότης δεν ενεργοποιεί εγκεφαλικές </a:t>
            </a:r>
            <a:r>
              <a:rPr lang="el-GR" sz="2300" b="1" dirty="0" err="1"/>
              <a:t>περιο</a:t>
            </a:r>
            <a:r>
              <a:rPr lang="el-GR" sz="2300" b="1" dirty="0"/>
              <a:t>-</a:t>
            </a:r>
            <a:r>
              <a:rPr lang="el-GR" sz="2300" b="1" dirty="0" err="1"/>
              <a:t>χές</a:t>
            </a:r>
            <a:r>
              <a:rPr lang="el-GR" sz="2300" b="1" dirty="0"/>
              <a:t>, οι οποίες χρησιμοποιούνται συνήθως για την ολοκλήρωση των μνημονικών τεστ, ενώ ο μη πότης χρησιμοποιεί τις περιοχές αυτές. </a:t>
            </a:r>
          </a:p>
          <a:p>
            <a:pPr algn="just"/>
            <a:r>
              <a:rPr lang="el-GR" sz="2300" b="1" dirty="0"/>
              <a:t>Οι έρευνες δείχνουν ότι στο σχολείο, οι πότες δεν ενεργοποιούν τις περιοχές που απαιτούνται για την </a:t>
            </a:r>
            <a:r>
              <a:rPr lang="el-GR" sz="2300" b="1" dirty="0" err="1"/>
              <a:t>απομνημό</a:t>
            </a:r>
            <a:r>
              <a:rPr lang="el-GR" sz="2300" b="1" dirty="0"/>
              <a:t>-</a:t>
            </a:r>
            <a:r>
              <a:rPr lang="el-GR" sz="2300" b="1" dirty="0" err="1"/>
              <a:t>νευση</a:t>
            </a:r>
            <a:r>
              <a:rPr lang="el-GR" sz="2300" b="1" dirty="0"/>
              <a:t> του εκπαιδευτικού υλικού.</a:t>
            </a:r>
          </a:p>
          <a:p>
            <a:pPr algn="just"/>
            <a:endParaRPr lang="el-GR" sz="2300" b="1" dirty="0"/>
          </a:p>
        </p:txBody>
      </p:sp>
    </p:spTree>
    <p:extLst>
      <p:ext uri="{BB962C8B-B14F-4D97-AF65-F5344CB8AC3E}">
        <p14:creationId xmlns:p14="http://schemas.microsoft.com/office/powerpoint/2010/main" val="2385064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Εικόνα 14">
            <a:extLst>
              <a:ext uri="{FF2B5EF4-FFF2-40B4-BE49-F238E27FC236}">
                <a16:creationId xmlns:a16="http://schemas.microsoft.com/office/drawing/2014/main" id="{E6D63243-E33C-480F-B4A8-3847385331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496" y="1122318"/>
            <a:ext cx="6773790" cy="5568286"/>
          </a:xfrm>
          <a:prstGeom prst="rect">
            <a:avLst/>
          </a:prstGeom>
        </p:spPr>
      </p:pic>
      <p:sp>
        <p:nvSpPr>
          <p:cNvPr id="2" name="Title 1"/>
          <p:cNvSpPr>
            <a:spLocks noGrp="1"/>
          </p:cNvSpPr>
          <p:nvPr>
            <p:ph type="title"/>
          </p:nvPr>
        </p:nvSpPr>
        <p:spPr>
          <a:xfrm>
            <a:off x="0" y="3414"/>
            <a:ext cx="12192000" cy="1125940"/>
          </a:xfrm>
          <a:solidFill>
            <a:schemeClr val="accent6">
              <a:lumMod val="75000"/>
            </a:schemeClr>
          </a:solidFill>
        </p:spPr>
        <p:txBody>
          <a:bodyPr>
            <a:normAutofit fontScale="90000"/>
          </a:bodyPr>
          <a:lstStyle/>
          <a:p>
            <a:pPr algn="ctr"/>
            <a:r>
              <a:rPr lang="el-GR" dirty="0">
                <a:solidFill>
                  <a:schemeClr val="bg1"/>
                </a:solidFill>
              </a:rPr>
              <a:t>ΒΙΟΛΟΓΙΚΟ ΜΟΝΤΕΛΟ</a:t>
            </a:r>
            <a:br>
              <a:rPr lang="el-GR" dirty="0">
                <a:solidFill>
                  <a:schemeClr val="bg1"/>
                </a:solidFill>
              </a:rPr>
            </a:br>
            <a:r>
              <a:rPr lang="el-GR" dirty="0">
                <a:solidFill>
                  <a:schemeClr val="bg1"/>
                </a:solidFill>
              </a:rPr>
              <a:t>ΑΛΚΟΟΛ - ΕΓΚΕΦΑΛΟΣ</a:t>
            </a:r>
          </a:p>
        </p:txBody>
      </p:sp>
      <p:sp>
        <p:nvSpPr>
          <p:cNvPr id="3" name="Content Placeholder 2"/>
          <p:cNvSpPr>
            <a:spLocks noGrp="1"/>
          </p:cNvSpPr>
          <p:nvPr>
            <p:ph idx="1"/>
          </p:nvPr>
        </p:nvSpPr>
        <p:spPr>
          <a:xfrm>
            <a:off x="161496" y="1130858"/>
            <a:ext cx="11996383" cy="5568287"/>
          </a:xfrm>
          <a:ln>
            <a:solidFill>
              <a:schemeClr val="bg1"/>
            </a:solidFill>
          </a:ln>
        </p:spPr>
        <p:txBody>
          <a:bodyPr>
            <a:noAutofit/>
          </a:bodyPr>
          <a:lstStyle/>
          <a:p>
            <a:endParaRPr lang="en-US" sz="2000" dirty="0"/>
          </a:p>
          <a:p>
            <a:endParaRPr lang="en-US" sz="2000" dirty="0">
              <a:solidFill>
                <a:schemeClr val="bg1"/>
              </a:solidFill>
            </a:endParaRPr>
          </a:p>
          <a:p>
            <a:pPr marL="0" indent="0">
              <a:buNone/>
            </a:pPr>
            <a:endParaRPr lang="en-US" sz="1200" dirty="0"/>
          </a:p>
          <a:p>
            <a:endParaRPr lang="en-US" sz="2000" dirty="0"/>
          </a:p>
          <a:p>
            <a:endParaRPr lang="en-US" sz="2000" dirty="0"/>
          </a:p>
          <a:p>
            <a:endParaRPr lang="en-US" sz="2000" dirty="0"/>
          </a:p>
          <a:p>
            <a:endParaRPr lang="en-US" sz="2000" dirty="0"/>
          </a:p>
        </p:txBody>
      </p:sp>
      <p:sp>
        <p:nvSpPr>
          <p:cNvPr id="8" name="TextBox 7">
            <a:extLst>
              <a:ext uri="{FF2B5EF4-FFF2-40B4-BE49-F238E27FC236}">
                <a16:creationId xmlns:a16="http://schemas.microsoft.com/office/drawing/2014/main" id="{767A3A0D-4E02-4277-852C-9C9F285F82CF}"/>
              </a:ext>
            </a:extLst>
          </p:cNvPr>
          <p:cNvSpPr txBox="1"/>
          <p:nvPr/>
        </p:nvSpPr>
        <p:spPr>
          <a:xfrm>
            <a:off x="3548391" y="1205707"/>
            <a:ext cx="6098240" cy="1569660"/>
          </a:xfrm>
          <a:prstGeom prst="rect">
            <a:avLst/>
          </a:prstGeom>
          <a:noFill/>
        </p:spPr>
        <p:txBody>
          <a:bodyPr wrap="square">
            <a:spAutoFit/>
          </a:bodyPr>
          <a:lstStyle/>
          <a:p>
            <a:r>
              <a:rPr lang="el-GR" sz="1600" b="1" dirty="0"/>
              <a:t>Αρχικά, το αλκοόλ μειώνει τη δραστηριότητα στα μετωπιαία τμήματα του εγκέφαλου. </a:t>
            </a:r>
          </a:p>
          <a:p>
            <a:r>
              <a:rPr lang="el-GR" sz="1600" b="1" dirty="0"/>
              <a:t>Μειώνεται:</a:t>
            </a:r>
          </a:p>
          <a:p>
            <a:pPr marL="285750" indent="-285750">
              <a:buFont typeface="Arial" panose="020B0604020202020204" pitchFamily="34" charset="0"/>
              <a:buChar char="•"/>
            </a:pPr>
            <a:r>
              <a:rPr lang="el-GR" sz="1600" b="1" dirty="0">
                <a:solidFill>
                  <a:srgbClr val="FF0000"/>
                </a:solidFill>
              </a:rPr>
              <a:t>η ικανότητα προγραμματισμού, </a:t>
            </a:r>
          </a:p>
          <a:p>
            <a:pPr marL="285750" indent="-285750">
              <a:buFont typeface="Arial" panose="020B0604020202020204" pitchFamily="34" charset="0"/>
              <a:buChar char="•"/>
            </a:pPr>
            <a:r>
              <a:rPr lang="el-GR" sz="1600" b="1" dirty="0">
                <a:solidFill>
                  <a:srgbClr val="FF0000"/>
                </a:solidFill>
              </a:rPr>
              <a:t>η ικανότητα επίλυσης προβλημάτων  και</a:t>
            </a:r>
          </a:p>
          <a:p>
            <a:pPr marL="285750" indent="-285750">
              <a:buFont typeface="Arial" panose="020B0604020202020204" pitchFamily="34" charset="0"/>
              <a:buChar char="•"/>
            </a:pPr>
            <a:r>
              <a:rPr lang="el-GR" sz="1600" b="1" dirty="0">
                <a:solidFill>
                  <a:srgbClr val="FF0000"/>
                </a:solidFill>
              </a:rPr>
              <a:t>οι αναστολές</a:t>
            </a:r>
          </a:p>
        </p:txBody>
      </p:sp>
      <p:sp>
        <p:nvSpPr>
          <p:cNvPr id="10" name="TextBox 9">
            <a:extLst>
              <a:ext uri="{FF2B5EF4-FFF2-40B4-BE49-F238E27FC236}">
                <a16:creationId xmlns:a16="http://schemas.microsoft.com/office/drawing/2014/main" id="{6EA8475B-32B2-4C2C-8752-5455C3B32447}"/>
              </a:ext>
            </a:extLst>
          </p:cNvPr>
          <p:cNvSpPr txBox="1"/>
          <p:nvPr/>
        </p:nvSpPr>
        <p:spPr>
          <a:xfrm>
            <a:off x="4156878" y="3082950"/>
            <a:ext cx="6098240" cy="1354217"/>
          </a:xfrm>
          <a:prstGeom prst="rect">
            <a:avLst/>
          </a:prstGeom>
          <a:noFill/>
        </p:spPr>
        <p:txBody>
          <a:bodyPr wrap="square">
            <a:spAutoFit/>
          </a:bodyPr>
          <a:lstStyle/>
          <a:p>
            <a:endParaRPr lang="el-GR" sz="1600" dirty="0"/>
          </a:p>
          <a:p>
            <a:r>
              <a:rPr lang="el-GR" sz="1600" b="1" dirty="0"/>
              <a:t>Στη συνέχεια, το αλκοόλ φτάνει στον υποφλοιώδη εγκέφαλο:</a:t>
            </a:r>
          </a:p>
          <a:p>
            <a:pPr marL="285750" indent="-285750">
              <a:buFont typeface="Arial" panose="020B0604020202020204" pitchFamily="34" charset="0"/>
              <a:buChar char="•"/>
            </a:pPr>
            <a:r>
              <a:rPr lang="el-GR" sz="1600" b="1" dirty="0">
                <a:solidFill>
                  <a:srgbClr val="FF0000"/>
                </a:solidFill>
              </a:rPr>
              <a:t>η ομιλία γίνεται μπερδεμένη, </a:t>
            </a:r>
          </a:p>
          <a:p>
            <a:pPr marL="285750" indent="-285750">
              <a:buFont typeface="Arial" panose="020B0604020202020204" pitchFamily="34" charset="0"/>
              <a:buChar char="•"/>
            </a:pPr>
            <a:r>
              <a:rPr lang="el-GR" sz="1600" b="1" dirty="0">
                <a:solidFill>
                  <a:srgbClr val="FF0000"/>
                </a:solidFill>
              </a:rPr>
              <a:t>απώλεια  συναισθηματικού ελέγχου και</a:t>
            </a:r>
          </a:p>
          <a:p>
            <a:pPr marL="285750" indent="-285750">
              <a:buFont typeface="Arial" panose="020B0604020202020204" pitchFamily="34" charset="0"/>
              <a:buChar char="•"/>
            </a:pPr>
            <a:r>
              <a:rPr lang="el-GR" sz="1600" b="1" dirty="0">
                <a:solidFill>
                  <a:srgbClr val="FF0000"/>
                </a:solidFill>
              </a:rPr>
              <a:t>μνημονικές διαταραχές</a:t>
            </a:r>
          </a:p>
        </p:txBody>
      </p:sp>
      <p:sp>
        <p:nvSpPr>
          <p:cNvPr id="12" name="TextBox 11">
            <a:extLst>
              <a:ext uri="{FF2B5EF4-FFF2-40B4-BE49-F238E27FC236}">
                <a16:creationId xmlns:a16="http://schemas.microsoft.com/office/drawing/2014/main" id="{34F47A9E-7126-4E0F-AF65-889066E49B7E}"/>
              </a:ext>
            </a:extLst>
          </p:cNvPr>
          <p:cNvSpPr txBox="1"/>
          <p:nvPr/>
        </p:nvSpPr>
        <p:spPr>
          <a:xfrm>
            <a:off x="4904064" y="5115027"/>
            <a:ext cx="6773790" cy="1569660"/>
          </a:xfrm>
          <a:prstGeom prst="rect">
            <a:avLst/>
          </a:prstGeom>
          <a:noFill/>
        </p:spPr>
        <p:txBody>
          <a:bodyPr wrap="square">
            <a:spAutoFit/>
          </a:bodyPr>
          <a:lstStyle/>
          <a:p>
            <a:r>
              <a:rPr lang="el-GR" sz="1600" b="1" dirty="0"/>
              <a:t>Τέλος, μετά από υπερβολική κατανάλωση αλκοόλ, το αλκοόλ μπορεί να φτάσει στον οπίσθιο εγκέφαλο.</a:t>
            </a:r>
          </a:p>
          <a:p>
            <a:pPr marL="285750" indent="-285750">
              <a:buFont typeface="Arial" panose="020B0604020202020204" pitchFamily="34" charset="0"/>
              <a:buChar char="•"/>
            </a:pPr>
            <a:r>
              <a:rPr lang="el-GR" sz="1600" b="1" dirty="0">
                <a:solidFill>
                  <a:srgbClr val="FF0000"/>
                </a:solidFill>
              </a:rPr>
              <a:t>ο συντονισμός πέφτει κατακόρυφα,</a:t>
            </a:r>
          </a:p>
          <a:p>
            <a:pPr marL="285750" indent="-285750">
              <a:buFont typeface="Arial" panose="020B0604020202020204" pitchFamily="34" charset="0"/>
              <a:buChar char="•"/>
            </a:pPr>
            <a:r>
              <a:rPr lang="el-GR" sz="1600" b="1" dirty="0">
                <a:solidFill>
                  <a:srgbClr val="FF0000"/>
                </a:solidFill>
              </a:rPr>
              <a:t>ο καρδιακός ρυθμός επιβραδύνεται </a:t>
            </a:r>
          </a:p>
          <a:p>
            <a:pPr marL="285750" indent="-285750">
              <a:buFont typeface="Arial" panose="020B0604020202020204" pitchFamily="34" charset="0"/>
              <a:buChar char="•"/>
            </a:pPr>
            <a:r>
              <a:rPr lang="el-GR" sz="1600" b="1" dirty="0">
                <a:solidFill>
                  <a:srgbClr val="FF0000"/>
                </a:solidFill>
              </a:rPr>
              <a:t>μείωση  στη δραστηριότητα του αναπνευστικού κέντρου</a:t>
            </a:r>
          </a:p>
          <a:p>
            <a:r>
              <a:rPr lang="el-GR" sz="1600" dirty="0">
                <a:solidFill>
                  <a:srgbClr val="FF0000"/>
                </a:solidFill>
              </a:rPr>
              <a:t>                                  (Πιθανόν και κώμα)</a:t>
            </a:r>
          </a:p>
        </p:txBody>
      </p:sp>
    </p:spTree>
    <p:extLst>
      <p:ext uri="{BB962C8B-B14F-4D97-AF65-F5344CB8AC3E}">
        <p14:creationId xmlns:p14="http://schemas.microsoft.com/office/powerpoint/2010/main" val="13808169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chemeClr val="accent6">
              <a:lumMod val="75000"/>
            </a:schemeClr>
          </a:solidFill>
        </p:spPr>
        <p:txBody>
          <a:bodyPr>
            <a:normAutofit fontScale="90000"/>
          </a:bodyPr>
          <a:lstStyle/>
          <a:p>
            <a:pPr algn="ctr"/>
            <a:r>
              <a:rPr lang="el-GR" dirty="0">
                <a:solidFill>
                  <a:schemeClr val="bg1"/>
                </a:solidFill>
              </a:rPr>
              <a:t>ΒΙΟΛΟΓΙΚΟ ΜΟΝΤΕΛΟ</a:t>
            </a:r>
            <a:br>
              <a:rPr lang="el-GR" dirty="0">
                <a:solidFill>
                  <a:schemeClr val="bg1"/>
                </a:solidFill>
              </a:rPr>
            </a:br>
            <a:r>
              <a:rPr lang="el-GR" dirty="0">
                <a:solidFill>
                  <a:schemeClr val="bg1"/>
                </a:solidFill>
              </a:rPr>
              <a:t>ΑΛΚΟΟΛ - ΕΓΚΕΦΑΛΟΣ</a:t>
            </a:r>
          </a:p>
        </p:txBody>
      </p:sp>
      <p:sp>
        <p:nvSpPr>
          <p:cNvPr id="3" name="Content Placeholder 2"/>
          <p:cNvSpPr>
            <a:spLocks noGrp="1"/>
          </p:cNvSpPr>
          <p:nvPr>
            <p:ph idx="1"/>
          </p:nvPr>
        </p:nvSpPr>
        <p:spPr>
          <a:xfrm>
            <a:off x="161496" y="1130858"/>
            <a:ext cx="11996383" cy="5568287"/>
          </a:xfrm>
        </p:spPr>
        <p:txBody>
          <a:bodyPr>
            <a:noAutofit/>
          </a:bodyPr>
          <a:lstStyle/>
          <a:p>
            <a:endParaRPr lang="en-US" sz="2000" dirty="0"/>
          </a:p>
          <a:p>
            <a:endParaRPr lang="en-US" sz="2000" dirty="0"/>
          </a:p>
          <a:p>
            <a:pPr marL="0" indent="0">
              <a:buNone/>
            </a:pPr>
            <a:endParaRPr lang="en-US" sz="1200" dirty="0"/>
          </a:p>
          <a:p>
            <a:endParaRPr lang="en-US" sz="2000" dirty="0"/>
          </a:p>
          <a:p>
            <a:endParaRPr lang="en-US" sz="2000" dirty="0"/>
          </a:p>
          <a:p>
            <a:endParaRPr lang="en-US" sz="2000" dirty="0"/>
          </a:p>
          <a:p>
            <a:endParaRPr lang="en-US" sz="2000" dirty="0"/>
          </a:p>
        </p:txBody>
      </p:sp>
      <p:pic>
        <p:nvPicPr>
          <p:cNvPr id="4" name="Εικόνα 3">
            <a:extLst>
              <a:ext uri="{FF2B5EF4-FFF2-40B4-BE49-F238E27FC236}">
                <a16:creationId xmlns:a16="http://schemas.microsoft.com/office/drawing/2014/main" id="{3A16127E-8A21-4C6D-8E6E-088CAF55EBF0}"/>
              </a:ext>
            </a:extLst>
          </p:cNvPr>
          <p:cNvPicPr>
            <a:picLocks noChangeAspect="1"/>
          </p:cNvPicPr>
          <p:nvPr/>
        </p:nvPicPr>
        <p:blipFill>
          <a:blip r:embed="rId2"/>
          <a:stretch>
            <a:fillRect/>
          </a:stretch>
        </p:blipFill>
        <p:spPr>
          <a:xfrm>
            <a:off x="2414681" y="2386012"/>
            <a:ext cx="7490011" cy="3341130"/>
          </a:xfrm>
          <a:prstGeom prst="rect">
            <a:avLst/>
          </a:prstGeom>
        </p:spPr>
      </p:pic>
    </p:spTree>
    <p:extLst>
      <p:ext uri="{BB962C8B-B14F-4D97-AF65-F5344CB8AC3E}">
        <p14:creationId xmlns:p14="http://schemas.microsoft.com/office/powerpoint/2010/main" val="3947896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2192000" cy="996287"/>
          </a:xfrm>
          <a:solidFill>
            <a:schemeClr val="accent5"/>
          </a:solidFill>
        </p:spPr>
        <p:txBody>
          <a:bodyPr/>
          <a:lstStyle/>
          <a:p>
            <a:r>
              <a:rPr lang="el-GR" dirty="0"/>
              <a:t>                         </a:t>
            </a:r>
            <a:r>
              <a:rPr lang="en-US" dirty="0"/>
              <a:t>    </a:t>
            </a:r>
            <a:r>
              <a:rPr lang="el-GR" dirty="0"/>
              <a:t>ΕΞΑΡΤΗΣΕΙΣ ΟΡΙΣΜΟΙ</a:t>
            </a:r>
          </a:p>
        </p:txBody>
      </p:sp>
      <p:sp>
        <p:nvSpPr>
          <p:cNvPr id="3" name="Θέση περιεχομένου 2"/>
          <p:cNvSpPr>
            <a:spLocks noGrp="1"/>
          </p:cNvSpPr>
          <p:nvPr>
            <p:ph idx="1"/>
          </p:nvPr>
        </p:nvSpPr>
        <p:spPr>
          <a:xfrm>
            <a:off x="0" y="1027034"/>
            <a:ext cx="12192000" cy="5558009"/>
          </a:xfrm>
          <a:ln>
            <a:noFill/>
          </a:ln>
        </p:spPr>
        <p:txBody>
          <a:bodyPr>
            <a:normAutofit fontScale="62500" lnSpcReduction="20000"/>
          </a:bodyPr>
          <a:lstStyle/>
          <a:p>
            <a:pPr marL="0" indent="0">
              <a:buNone/>
            </a:pPr>
            <a:endParaRPr lang="el-GR" b="1" dirty="0"/>
          </a:p>
          <a:p>
            <a:pPr marL="0" indent="0">
              <a:buNone/>
            </a:pPr>
            <a:r>
              <a:rPr lang="el-GR" b="1" dirty="0">
                <a:solidFill>
                  <a:srgbClr val="FF0000"/>
                </a:solidFill>
              </a:rPr>
              <a:t>Στερητικό σύνδρομο: </a:t>
            </a:r>
          </a:p>
          <a:p>
            <a:pPr marL="0" indent="0">
              <a:buNone/>
            </a:pPr>
            <a:r>
              <a:rPr lang="el-GR" dirty="0"/>
              <a:t>Ομάδα συμπτωμάτων με ποικιλία μορφών και βαθμών βαρύτητας, που εκδηλώνεται με τη διακοπή ή ελάττωση μιας </a:t>
            </a:r>
            <a:r>
              <a:rPr lang="el-GR" dirty="0" err="1"/>
              <a:t>ψυχοδραστικής</a:t>
            </a:r>
            <a:r>
              <a:rPr lang="el-GR" dirty="0"/>
              <a:t> ουσίας που λαμβανόταν κατ’ επανάληψη, συνήθως για παρατεταμένη περίοδο και/ή σε υψηλές δόσεις.  </a:t>
            </a:r>
          </a:p>
          <a:p>
            <a:pPr marL="0" indent="0">
              <a:buNone/>
            </a:pPr>
            <a:endParaRPr lang="el-GR" b="1" dirty="0"/>
          </a:p>
          <a:p>
            <a:pPr marL="0" indent="0">
              <a:buNone/>
            </a:pPr>
            <a:r>
              <a:rPr lang="el-GR" b="1" dirty="0">
                <a:solidFill>
                  <a:srgbClr val="FF0000"/>
                </a:solidFill>
              </a:rPr>
              <a:t>Τοξίκωση: </a:t>
            </a:r>
          </a:p>
          <a:p>
            <a:pPr marL="0" indent="0">
              <a:buNone/>
            </a:pPr>
            <a:r>
              <a:rPr lang="el-GR" dirty="0"/>
              <a:t>Μια κατάσταση που ακολουθεί τη λήψη μιας </a:t>
            </a:r>
            <a:r>
              <a:rPr lang="el-GR" dirty="0" err="1"/>
              <a:t>ψυχοδραστικής</a:t>
            </a:r>
            <a:r>
              <a:rPr lang="el-GR" dirty="0"/>
              <a:t> ουσίας και οδηγεί σε διαταραχές του επιπέδου συνείδησης, γνώσης, αντίληψης, κρίσης, συναισθήματος ή συμπεριφοράς ή άλλων ψυχοφυσιολογικών λειτουργιών και αντιδράσεων.  </a:t>
            </a:r>
          </a:p>
          <a:p>
            <a:pPr marL="0" indent="0">
              <a:buNone/>
            </a:pPr>
            <a:endParaRPr lang="el-GR" b="1" dirty="0"/>
          </a:p>
          <a:p>
            <a:pPr marL="0" indent="0">
              <a:buNone/>
            </a:pPr>
            <a:r>
              <a:rPr lang="el-GR" b="1" dirty="0">
                <a:solidFill>
                  <a:srgbClr val="FF0000"/>
                </a:solidFill>
              </a:rPr>
              <a:t>Υπερβολική δόση: </a:t>
            </a:r>
          </a:p>
          <a:p>
            <a:pPr marL="0" indent="0">
              <a:buNone/>
            </a:pPr>
            <a:r>
              <a:rPr lang="el-GR" dirty="0"/>
              <a:t>Η χρήση οποιασδήποτε ουσίας σε ποσότητα η οποία προκαλεί οξείες σωματικές ή ψυχικές επιδράσεις. </a:t>
            </a:r>
          </a:p>
          <a:p>
            <a:pPr marL="0" indent="0">
              <a:buNone/>
            </a:pPr>
            <a:r>
              <a:rPr lang="el-GR" b="1" dirty="0">
                <a:solidFill>
                  <a:srgbClr val="FF0000"/>
                </a:solidFill>
              </a:rPr>
              <a:t>Διπλή διάγνωση: </a:t>
            </a:r>
          </a:p>
          <a:p>
            <a:pPr marL="0" indent="0">
              <a:buNone/>
            </a:pPr>
            <a:r>
              <a:rPr lang="el-GR" dirty="0"/>
              <a:t>Γενικός όρος που αναφέρεται στη κοινή εμφάνιση στο ίδιο άτομο, μιας διαταραχής από χρήση </a:t>
            </a:r>
            <a:r>
              <a:rPr lang="el-GR" dirty="0" err="1"/>
              <a:t>ψυχοδραστικής</a:t>
            </a:r>
            <a:r>
              <a:rPr lang="el-GR" dirty="0"/>
              <a:t> ουσίας και μιας άλλης ψυχιατρικής διαταραχής. Συνώνυμο του αποτελεί ο όρος συννοσηρότητα. </a:t>
            </a:r>
          </a:p>
          <a:p>
            <a:pPr marL="0" indent="0">
              <a:buNone/>
            </a:pPr>
            <a:endParaRPr lang="el-GR" dirty="0"/>
          </a:p>
          <a:p>
            <a:pPr marL="0" indent="0">
              <a:buNone/>
            </a:pPr>
            <a:r>
              <a:rPr lang="el-GR" dirty="0">
                <a:solidFill>
                  <a:srgbClr val="FF0000"/>
                </a:solidFill>
              </a:rPr>
              <a:t> </a:t>
            </a:r>
            <a:r>
              <a:rPr lang="el-GR" b="1" dirty="0">
                <a:solidFill>
                  <a:srgbClr val="FF0000"/>
                </a:solidFill>
              </a:rPr>
              <a:t>Αποτοξίνωση: </a:t>
            </a:r>
          </a:p>
          <a:p>
            <a:pPr marL="0" indent="0">
              <a:buNone/>
            </a:pPr>
            <a:r>
              <a:rPr lang="el-GR" dirty="0"/>
              <a:t>Η σταδιακή υποχώρηση και εξάλειψη των  ψυχοφυσιολογικών συμπτωμάτων του συνδρόμου στέρησης. Τα έντονα στερητικά συμπτώματα υποχωρούν μετά από έναν αριθμό ημερών ανάλογα με το είδος της ουσίας. Ηπιότερα συμπτώματα διατηρούνται και για μεγαλύτερο χρονικό διάστημα. </a:t>
            </a:r>
          </a:p>
          <a:p>
            <a:pPr marL="0" indent="0">
              <a:buNone/>
            </a:pPr>
            <a:endParaRPr lang="el-GR" dirty="0"/>
          </a:p>
        </p:txBody>
      </p:sp>
    </p:spTree>
    <p:extLst>
      <p:ext uri="{BB962C8B-B14F-4D97-AF65-F5344CB8AC3E}">
        <p14:creationId xmlns:p14="http://schemas.microsoft.com/office/powerpoint/2010/main" val="27696217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chemeClr val="accent6">
              <a:lumMod val="75000"/>
            </a:schemeClr>
          </a:solidFill>
        </p:spPr>
        <p:txBody>
          <a:bodyPr>
            <a:normAutofit fontScale="90000"/>
          </a:bodyPr>
          <a:lstStyle/>
          <a:p>
            <a:pPr algn="ctr"/>
            <a:r>
              <a:rPr lang="el-GR" dirty="0">
                <a:solidFill>
                  <a:schemeClr val="bg1"/>
                </a:solidFill>
              </a:rPr>
              <a:t>ΒΙΟΛΟΓΙΚΟ ΜΟΝΤΕΛΟ</a:t>
            </a:r>
            <a:r>
              <a:rPr lang="en-US" dirty="0">
                <a:solidFill>
                  <a:schemeClr val="bg1"/>
                </a:solidFill>
              </a:rPr>
              <a:t> </a:t>
            </a:r>
            <a:r>
              <a:rPr lang="el-GR" dirty="0">
                <a:solidFill>
                  <a:schemeClr val="bg1"/>
                </a:solidFill>
              </a:rPr>
              <a:t>ΨΥΧΙΑΤΡΙΚΗ ΣΥΝΝΟΣΗΡΟΤΗΤΑ</a:t>
            </a:r>
          </a:p>
        </p:txBody>
      </p:sp>
      <p:sp>
        <p:nvSpPr>
          <p:cNvPr id="3" name="Content Placeholder 2"/>
          <p:cNvSpPr>
            <a:spLocks noGrp="1"/>
          </p:cNvSpPr>
          <p:nvPr>
            <p:ph idx="1"/>
          </p:nvPr>
        </p:nvSpPr>
        <p:spPr>
          <a:xfrm>
            <a:off x="161496" y="1130858"/>
            <a:ext cx="11996383" cy="5568287"/>
          </a:xfrm>
        </p:spPr>
        <p:txBody>
          <a:bodyPr>
            <a:noAutofit/>
          </a:bodyPr>
          <a:lstStyle/>
          <a:p>
            <a:endParaRPr lang="en-US" sz="2000" dirty="0"/>
          </a:p>
          <a:p>
            <a:endParaRPr lang="en-US" sz="2000" dirty="0"/>
          </a:p>
          <a:p>
            <a:pPr marL="0" indent="0">
              <a:buNone/>
            </a:pPr>
            <a:endParaRPr lang="en-US" sz="1200" dirty="0"/>
          </a:p>
          <a:p>
            <a:endParaRPr lang="en-US" sz="2000" dirty="0"/>
          </a:p>
          <a:p>
            <a:endParaRPr lang="en-US" sz="2000" dirty="0"/>
          </a:p>
          <a:p>
            <a:endParaRPr lang="en-US" sz="2000" dirty="0"/>
          </a:p>
          <a:p>
            <a:endParaRPr lang="en-US" sz="2000" dirty="0"/>
          </a:p>
        </p:txBody>
      </p:sp>
      <p:pic>
        <p:nvPicPr>
          <p:cNvPr id="1026" name="Picture 2"/>
          <p:cNvPicPr>
            <a:picLocks noChangeAspect="1" noChangeArrowheads="1"/>
          </p:cNvPicPr>
          <p:nvPr/>
        </p:nvPicPr>
        <p:blipFill>
          <a:blip r:embed="rId2"/>
          <a:srcRect/>
          <a:stretch>
            <a:fillRect/>
          </a:stretch>
        </p:blipFill>
        <p:spPr bwMode="auto">
          <a:xfrm>
            <a:off x="570171" y="1527744"/>
            <a:ext cx="11161295" cy="4900352"/>
          </a:xfrm>
          <a:prstGeom prst="rect">
            <a:avLst/>
          </a:prstGeom>
          <a:noFill/>
          <a:ln w="9525">
            <a:noFill/>
            <a:miter lim="800000"/>
            <a:headEnd/>
            <a:tailEnd/>
          </a:ln>
          <a:effectLst/>
        </p:spPr>
      </p:pic>
    </p:spTree>
    <p:extLst>
      <p:ext uri="{BB962C8B-B14F-4D97-AF65-F5344CB8AC3E}">
        <p14:creationId xmlns:p14="http://schemas.microsoft.com/office/powerpoint/2010/main" val="669887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rgbClr val="FF0000"/>
          </a:solidFill>
        </p:spPr>
        <p:txBody>
          <a:bodyPr>
            <a:normAutofit/>
          </a:bodyPr>
          <a:lstStyle/>
          <a:p>
            <a:pPr algn="ctr"/>
            <a:r>
              <a:rPr lang="el-GR" dirty="0">
                <a:solidFill>
                  <a:schemeClr val="bg1"/>
                </a:solidFill>
              </a:rPr>
              <a:t>ΑΝΤΙΜΕΤΩΠΙΣΗ</a:t>
            </a:r>
          </a:p>
        </p:txBody>
      </p:sp>
      <p:sp>
        <p:nvSpPr>
          <p:cNvPr id="5" name="Rectangle 4"/>
          <p:cNvSpPr/>
          <p:nvPr/>
        </p:nvSpPr>
        <p:spPr>
          <a:xfrm>
            <a:off x="2361070" y="1180029"/>
            <a:ext cx="7085443" cy="830997"/>
          </a:xfrm>
          <a:prstGeom prst="rect">
            <a:avLst/>
          </a:prstGeom>
        </p:spPr>
        <p:txBody>
          <a:bodyPr wrap="square">
            <a:spAutoFit/>
          </a:bodyPr>
          <a:lstStyle/>
          <a:p>
            <a:r>
              <a:rPr lang="el-GR" sz="2400" b="1" dirty="0"/>
              <a:t>Η αντιμετώπιση της εξάρτησης αναπτύσσεται σε τρεις βαθμίδες που αφορούν (άρθρ. 58ν. 4139/2013):</a:t>
            </a:r>
          </a:p>
        </p:txBody>
      </p:sp>
      <p:sp>
        <p:nvSpPr>
          <p:cNvPr id="11" name="Rectangle 10"/>
          <p:cNvSpPr/>
          <p:nvPr/>
        </p:nvSpPr>
        <p:spPr>
          <a:xfrm>
            <a:off x="3070466" y="2753015"/>
            <a:ext cx="4972836" cy="400110"/>
          </a:xfrm>
          <a:prstGeom prst="rect">
            <a:avLst/>
          </a:prstGeom>
        </p:spPr>
        <p:txBody>
          <a:bodyPr wrap="none">
            <a:spAutoFit/>
          </a:bodyPr>
          <a:lstStyle/>
          <a:p>
            <a:r>
              <a:rPr lang="el-GR" dirty="0"/>
              <a:t>α) </a:t>
            </a:r>
            <a:r>
              <a:rPr lang="el-GR" sz="2000" dirty="0"/>
              <a:t>Πρόληψη των εξαρτήσεων και ενημέρωση</a:t>
            </a:r>
            <a:r>
              <a:rPr lang="el-GR" dirty="0"/>
              <a:t>, </a:t>
            </a:r>
          </a:p>
        </p:txBody>
      </p:sp>
      <p:sp>
        <p:nvSpPr>
          <p:cNvPr id="12" name="Rectangle 11"/>
          <p:cNvSpPr/>
          <p:nvPr/>
        </p:nvSpPr>
        <p:spPr>
          <a:xfrm>
            <a:off x="3070466" y="3705366"/>
            <a:ext cx="3446906" cy="400110"/>
          </a:xfrm>
          <a:prstGeom prst="rect">
            <a:avLst/>
          </a:prstGeom>
        </p:spPr>
        <p:txBody>
          <a:bodyPr wrap="none">
            <a:spAutoFit/>
          </a:bodyPr>
          <a:lstStyle/>
          <a:p>
            <a:r>
              <a:rPr lang="el-GR" dirty="0"/>
              <a:t>β) </a:t>
            </a:r>
            <a:r>
              <a:rPr lang="el-GR" sz="2000" dirty="0"/>
              <a:t>Θεραπευτική αποκατάσταση</a:t>
            </a:r>
            <a:endParaRPr lang="el-GR" dirty="0"/>
          </a:p>
        </p:txBody>
      </p:sp>
      <p:sp>
        <p:nvSpPr>
          <p:cNvPr id="13" name="Rectangle 12"/>
          <p:cNvSpPr/>
          <p:nvPr/>
        </p:nvSpPr>
        <p:spPr>
          <a:xfrm>
            <a:off x="3070466" y="4804984"/>
            <a:ext cx="3048000" cy="400110"/>
          </a:xfrm>
          <a:prstGeom prst="rect">
            <a:avLst/>
          </a:prstGeom>
        </p:spPr>
        <p:txBody>
          <a:bodyPr wrap="square">
            <a:spAutoFit/>
          </a:bodyPr>
          <a:lstStyle/>
          <a:p>
            <a:r>
              <a:rPr lang="el-GR" dirty="0"/>
              <a:t>γ) </a:t>
            </a:r>
            <a:r>
              <a:rPr lang="el-GR" sz="2000" dirty="0"/>
              <a:t>Κοινωνική επανένταξη</a:t>
            </a:r>
          </a:p>
        </p:txBody>
      </p:sp>
      <p:sp>
        <p:nvSpPr>
          <p:cNvPr id="14" name="Rectangle 13"/>
          <p:cNvSpPr/>
          <p:nvPr/>
        </p:nvSpPr>
        <p:spPr>
          <a:xfrm>
            <a:off x="3070466" y="5541331"/>
            <a:ext cx="6096000" cy="646331"/>
          </a:xfrm>
          <a:prstGeom prst="rect">
            <a:avLst/>
          </a:prstGeom>
        </p:spPr>
        <p:txBody>
          <a:bodyPr>
            <a:spAutoFit/>
          </a:bodyPr>
          <a:lstStyle/>
          <a:p>
            <a:r>
              <a:rPr lang="el-GR" dirty="0"/>
              <a:t>Υπάρχει τέλος μια τέταρτη τάση που δεν στοχεύει στην άμεση θεραπεία, αλλά εστιάζει αρχικά στη μείωση της βλάβης. </a:t>
            </a:r>
          </a:p>
        </p:txBody>
      </p:sp>
      <p:sp>
        <p:nvSpPr>
          <p:cNvPr id="6" name="Round Diagonal Corner Rectangle 5"/>
          <p:cNvSpPr/>
          <p:nvPr/>
        </p:nvSpPr>
        <p:spPr>
          <a:xfrm>
            <a:off x="2328650" y="2907550"/>
            <a:ext cx="228600" cy="2236634"/>
          </a:xfrm>
          <a:prstGeom prst="round2DiagRect">
            <a:avLst>
              <a:gd name="adj1" fmla="val 16667"/>
              <a:gd name="adj2" fmla="val 2388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0000"/>
              </a:solidFill>
            </a:endParaRPr>
          </a:p>
        </p:txBody>
      </p:sp>
      <p:sp>
        <p:nvSpPr>
          <p:cNvPr id="9" name="Right Arrow 8"/>
          <p:cNvSpPr/>
          <p:nvPr/>
        </p:nvSpPr>
        <p:spPr>
          <a:xfrm>
            <a:off x="2581262" y="4932000"/>
            <a:ext cx="489204" cy="2423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ight Arrow 14"/>
          <p:cNvSpPr/>
          <p:nvPr/>
        </p:nvSpPr>
        <p:spPr>
          <a:xfrm>
            <a:off x="2581262" y="3797200"/>
            <a:ext cx="489204" cy="2423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Right Arrow 17"/>
          <p:cNvSpPr/>
          <p:nvPr/>
        </p:nvSpPr>
        <p:spPr>
          <a:xfrm>
            <a:off x="2570898" y="2858496"/>
            <a:ext cx="489204" cy="24231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601050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43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14"/>
            <a:ext cx="12192000" cy="1125940"/>
          </a:xfrm>
          <a:solidFill>
            <a:srgbClr val="FF0000"/>
          </a:solidFill>
        </p:spPr>
        <p:txBody>
          <a:bodyPr>
            <a:normAutofit/>
          </a:bodyPr>
          <a:lstStyle/>
          <a:p>
            <a:pPr algn="ctr"/>
            <a:r>
              <a:rPr lang="el-GR" dirty="0">
                <a:solidFill>
                  <a:schemeClr val="bg1"/>
                </a:solidFill>
              </a:rPr>
              <a:t>ΑΝΤΙΜΕΤΩΠΙΣΗ</a:t>
            </a:r>
          </a:p>
        </p:txBody>
      </p:sp>
      <p:sp>
        <p:nvSpPr>
          <p:cNvPr id="6" name="Rectangle 5"/>
          <p:cNvSpPr/>
          <p:nvPr/>
        </p:nvSpPr>
        <p:spPr>
          <a:xfrm>
            <a:off x="0" y="1364776"/>
            <a:ext cx="12192000" cy="6063198"/>
          </a:xfrm>
          <a:prstGeom prst="rect">
            <a:avLst/>
          </a:prstGeom>
        </p:spPr>
        <p:txBody>
          <a:bodyPr wrap="square">
            <a:spAutoFit/>
          </a:bodyPr>
          <a:lstStyle/>
          <a:p>
            <a:r>
              <a:rPr lang="el-GR" dirty="0"/>
              <a:t>                                                                                 </a:t>
            </a:r>
            <a:r>
              <a:rPr lang="el-GR" sz="2000" b="1" dirty="0"/>
              <a:t>Η πρόληψη της χρήσης αλκοόλ</a:t>
            </a:r>
            <a:r>
              <a:rPr lang="el-GR" sz="2000" dirty="0"/>
              <a:t>. </a:t>
            </a:r>
          </a:p>
          <a:p>
            <a:r>
              <a:rPr lang="el-GR" dirty="0"/>
              <a:t>Στην Ε.Ε. αλλά και σε διεθνές επίπεδο γίνεται δεκτό ότι το κοινωνικό περιβάλλον ευνοεί την χρήση και συνεπώς η πρόληψη θα πρέπει να εκτείνεται σε δράσεις κοινωνικής πολιτικής και να εστιάζει σε παρεμβάσεις  </a:t>
            </a:r>
          </a:p>
          <a:p>
            <a:endParaRPr lang="el-GR" dirty="0"/>
          </a:p>
          <a:p>
            <a:pPr marL="285750" indent="-285750">
              <a:buFont typeface="Wingdings" panose="05000000000000000000" pitchFamily="2" charset="2"/>
              <a:buChar char="ü"/>
            </a:pPr>
            <a:r>
              <a:rPr lang="el-GR" sz="2000" b="1" dirty="0">
                <a:solidFill>
                  <a:srgbClr val="FF0000"/>
                </a:solidFill>
              </a:rPr>
              <a:t>Στην κοινότητα</a:t>
            </a:r>
          </a:p>
          <a:p>
            <a:pPr marL="285750" indent="-285750">
              <a:buFont typeface="Wingdings" panose="05000000000000000000" pitchFamily="2" charset="2"/>
              <a:buChar char="ü"/>
            </a:pPr>
            <a:r>
              <a:rPr lang="el-GR" sz="2000" b="1" dirty="0">
                <a:solidFill>
                  <a:srgbClr val="FF0000"/>
                </a:solidFill>
              </a:rPr>
              <a:t>Στο σχολείο</a:t>
            </a:r>
            <a:endParaRPr lang="el-GR" sz="2000" dirty="0"/>
          </a:p>
          <a:p>
            <a:pPr marL="285750" indent="-285750">
              <a:buFont typeface="Wingdings" panose="05000000000000000000" pitchFamily="2" charset="2"/>
              <a:buChar char="ü"/>
            </a:pPr>
            <a:r>
              <a:rPr lang="el-GR" sz="2000" b="1" dirty="0">
                <a:solidFill>
                  <a:srgbClr val="FF0000"/>
                </a:solidFill>
              </a:rPr>
              <a:t>Στην οικογένεια</a:t>
            </a:r>
            <a:endParaRPr lang="el-GR" sz="2000" dirty="0"/>
          </a:p>
          <a:p>
            <a:pPr marL="285750" indent="-285750">
              <a:buFont typeface="Wingdings" panose="05000000000000000000" pitchFamily="2" charset="2"/>
              <a:buChar char="ü"/>
            </a:pPr>
            <a:r>
              <a:rPr lang="el-GR" sz="2000" b="1" dirty="0">
                <a:solidFill>
                  <a:srgbClr val="FF0000"/>
                </a:solidFill>
              </a:rPr>
              <a:t>Στην εκπαιδευτική πολιτική</a:t>
            </a:r>
            <a:endParaRPr lang="el-GR" sz="2000" dirty="0"/>
          </a:p>
          <a:p>
            <a:pPr marL="285750" indent="-285750">
              <a:buFont typeface="Wingdings" panose="05000000000000000000" pitchFamily="2" charset="2"/>
              <a:buChar char="ü"/>
            </a:pPr>
            <a:r>
              <a:rPr lang="el-GR" sz="2000" b="1" dirty="0">
                <a:solidFill>
                  <a:srgbClr val="FF0000"/>
                </a:solidFill>
              </a:rPr>
              <a:t>Στη διάθεση του ελεύθερου χρόνου κυρίως των νέων </a:t>
            </a:r>
          </a:p>
          <a:p>
            <a:pPr marL="285750" indent="-285750">
              <a:buFont typeface="Wingdings" panose="05000000000000000000" pitchFamily="2" charset="2"/>
              <a:buChar char="ü"/>
            </a:pPr>
            <a:r>
              <a:rPr lang="el-GR" sz="2000" b="1" dirty="0">
                <a:solidFill>
                  <a:srgbClr val="FF0000"/>
                </a:solidFill>
              </a:rPr>
              <a:t>Στη ψυχοκοινωνική στήριξη των νέων</a:t>
            </a:r>
          </a:p>
          <a:p>
            <a:pPr marL="285750" indent="-285750">
              <a:buFont typeface="Wingdings" panose="05000000000000000000" pitchFamily="2" charset="2"/>
              <a:buChar char="ü"/>
            </a:pPr>
            <a:endParaRPr lang="el-GR" sz="2000" b="1" dirty="0">
              <a:solidFill>
                <a:srgbClr val="FF0000"/>
              </a:solidFill>
            </a:endParaRPr>
          </a:p>
          <a:p>
            <a:r>
              <a:rPr lang="el-GR" sz="2000" b="1" dirty="0"/>
              <a:t>                                                                    Απαραίτητες επίσης δράσεις πρόληψης είναι :</a:t>
            </a:r>
          </a:p>
          <a:p>
            <a:endParaRPr lang="el-GR" sz="2000" b="1" dirty="0"/>
          </a:p>
          <a:p>
            <a:pPr marL="285750" indent="-285750">
              <a:buFont typeface="Wingdings" panose="05000000000000000000" pitchFamily="2" charset="2"/>
              <a:buChar char="ü"/>
            </a:pPr>
            <a:r>
              <a:rPr lang="el-GR" b="1" dirty="0">
                <a:solidFill>
                  <a:srgbClr val="FF0000"/>
                </a:solidFill>
              </a:rPr>
              <a:t> </a:t>
            </a:r>
            <a:r>
              <a:rPr lang="el-GR" sz="2000" b="1" dirty="0">
                <a:solidFill>
                  <a:srgbClr val="FF0000"/>
                </a:solidFill>
              </a:rPr>
              <a:t>Η εξάλειψη των κοινωνικών παραγόντων που ωθούν τους νέους σε χρήση </a:t>
            </a:r>
          </a:p>
          <a:p>
            <a:pPr marL="285750" indent="-285750">
              <a:buFont typeface="Wingdings" panose="05000000000000000000" pitchFamily="2" charset="2"/>
              <a:buChar char="ü"/>
            </a:pPr>
            <a:r>
              <a:rPr lang="el-GR" sz="2000" b="1" dirty="0">
                <a:solidFill>
                  <a:srgbClr val="FF0000"/>
                </a:solidFill>
              </a:rPr>
              <a:t> Η απαγόρευση διαφημίσεων </a:t>
            </a:r>
          </a:p>
          <a:p>
            <a:pPr marL="285750" indent="-285750">
              <a:buFont typeface="Wingdings" panose="05000000000000000000" pitchFamily="2" charset="2"/>
              <a:buChar char="ü"/>
            </a:pPr>
            <a:r>
              <a:rPr lang="el-GR" sz="2000" b="1" dirty="0">
                <a:solidFill>
                  <a:srgbClr val="FF0000"/>
                </a:solidFill>
              </a:rPr>
              <a:t> Η απαγόρευση  πώλησης αλκοόλ σε ανηλίκους</a:t>
            </a:r>
          </a:p>
          <a:p>
            <a:pPr marL="285750" indent="-285750">
              <a:buFont typeface="Wingdings" panose="05000000000000000000" pitchFamily="2" charset="2"/>
              <a:buChar char="ü"/>
            </a:pPr>
            <a:r>
              <a:rPr lang="el-GR" sz="2000" b="1" dirty="0">
                <a:solidFill>
                  <a:srgbClr val="FF0000"/>
                </a:solidFill>
              </a:rPr>
              <a:t> Η δημιουργία δομών πρόληψης</a:t>
            </a:r>
          </a:p>
          <a:p>
            <a:endParaRPr lang="el-GR" dirty="0"/>
          </a:p>
          <a:p>
            <a:endParaRPr lang="el-GR" dirty="0"/>
          </a:p>
          <a:p>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9550" y="2470244"/>
            <a:ext cx="2262450" cy="2601817"/>
          </a:xfrm>
          <a:prstGeom prst="rect">
            <a:avLst/>
          </a:prstGeom>
        </p:spPr>
      </p:pic>
    </p:spTree>
    <p:extLst>
      <p:ext uri="{BB962C8B-B14F-4D97-AF65-F5344CB8AC3E}">
        <p14:creationId xmlns:p14="http://schemas.microsoft.com/office/powerpoint/2010/main" val="36062551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43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879420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alpha val="43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9575" y="1633945"/>
            <a:ext cx="2650651" cy="833289"/>
          </a:xfrm>
          <a:prstGeom prst="rect">
            <a:avLst/>
          </a:prstGeom>
        </p:spPr>
      </p:pic>
    </p:spTree>
    <p:extLst>
      <p:ext uri="{BB962C8B-B14F-4D97-AF65-F5344CB8AC3E}">
        <p14:creationId xmlns:p14="http://schemas.microsoft.com/office/powerpoint/2010/main" val="22691551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herakl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620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61148" y="5837403"/>
            <a:ext cx="6926392" cy="1231106"/>
          </a:xfrm>
          <a:prstGeom prst="rect">
            <a:avLst/>
          </a:prstGeom>
        </p:spPr>
        <p:txBody>
          <a:bodyPr wrap="square">
            <a:spAutoFit/>
          </a:bodyPr>
          <a:lstStyle/>
          <a:p>
            <a:r>
              <a:rPr lang="el-GR" sz="2800" b="1" dirty="0">
                <a:solidFill>
                  <a:schemeClr val="bg1"/>
                </a:solidFill>
              </a:rPr>
              <a:t>           ΣΑΣ ΕΥΧΑΡΙΣΤΩ ΓΙΑ ΤΗΝ ΠΡΟΣΟΧΗ ΣΑΣ</a:t>
            </a:r>
          </a:p>
          <a:p>
            <a:r>
              <a:rPr lang="el-GR" sz="2800" b="1" dirty="0">
                <a:solidFill>
                  <a:schemeClr val="bg1"/>
                </a:solidFill>
              </a:rPr>
              <a:t>                            ΚΑΛΗ ΑΝΟΙΞΗ</a:t>
            </a:r>
            <a:endParaRPr lang="en-US" sz="2800" b="1" dirty="0">
              <a:solidFill>
                <a:schemeClr val="bg1"/>
              </a:solidFill>
            </a:endParaRPr>
          </a:p>
          <a:p>
            <a:r>
              <a:rPr lang="el-GR" sz="1600" b="1" dirty="0">
                <a:solidFill>
                  <a:schemeClr val="bg1"/>
                </a:solidFill>
              </a:rPr>
              <a:t> </a:t>
            </a:r>
            <a:endParaRPr lang="el-GR" sz="1600" dirty="0">
              <a:solidFill>
                <a:schemeClr val="bg1"/>
              </a:solidFill>
            </a:endParaRPr>
          </a:p>
        </p:txBody>
      </p:sp>
    </p:spTree>
    <p:extLst>
      <p:ext uri="{BB962C8B-B14F-4D97-AF65-F5344CB8AC3E}">
        <p14:creationId xmlns:p14="http://schemas.microsoft.com/office/powerpoint/2010/main" val="15304358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71599"/>
          </a:xfrm>
          <a:solidFill>
            <a:srgbClr val="FF0000"/>
          </a:solidFill>
        </p:spPr>
        <p:txBody>
          <a:bodyPr>
            <a:normAutofit/>
          </a:bodyPr>
          <a:lstStyle/>
          <a:p>
            <a:r>
              <a:rPr lang="el-GR" dirty="0"/>
              <a:t>       </a:t>
            </a:r>
            <a:r>
              <a:rPr lang="en-US" dirty="0"/>
              <a:t>                       </a:t>
            </a:r>
            <a:r>
              <a:rPr lang="el-GR" dirty="0"/>
              <a:t>ΚΡΙΤΗΡΙΑ (</a:t>
            </a:r>
            <a:r>
              <a:rPr lang="en-US" dirty="0"/>
              <a:t>DSM-5)</a:t>
            </a:r>
            <a:endParaRPr lang="el-GR" dirty="0"/>
          </a:p>
        </p:txBody>
      </p:sp>
      <p:sp>
        <p:nvSpPr>
          <p:cNvPr id="3" name="Rectangle 2"/>
          <p:cNvSpPr/>
          <p:nvPr/>
        </p:nvSpPr>
        <p:spPr>
          <a:xfrm>
            <a:off x="95534" y="1395823"/>
            <a:ext cx="11996382" cy="5632311"/>
          </a:xfrm>
          <a:prstGeom prst="rect">
            <a:avLst/>
          </a:prstGeom>
        </p:spPr>
        <p:txBody>
          <a:bodyPr wrap="square">
            <a:spAutoFit/>
          </a:bodyPr>
          <a:lstStyle/>
          <a:p>
            <a:pPr marL="342900" indent="-342900">
              <a:buFont typeface="+mj-lt"/>
              <a:buAutoNum type="arabicPeriod"/>
            </a:pPr>
            <a:r>
              <a:rPr lang="el-GR" dirty="0"/>
              <a:t>Λήψη συνεχώς αυξανόμενων ποσοτήτων κάποιας ουσίας ή για μεγαλύτερο διάστημα σε σχέση με την πρόθεση του ατόμου</a:t>
            </a:r>
            <a:endParaRPr lang="en-US" dirty="0"/>
          </a:p>
          <a:p>
            <a:pPr marL="342900" indent="-342900">
              <a:buFont typeface="+mj-lt"/>
              <a:buAutoNum type="arabicPeriod"/>
            </a:pPr>
            <a:r>
              <a:rPr lang="el-GR" dirty="0"/>
              <a:t>Αποτυχημένες προσπάθειες διακοπής ή τροποποίησης της λήψης κάποιας </a:t>
            </a:r>
            <a:r>
              <a:rPr lang="el-GR" dirty="0" err="1"/>
              <a:t>ψυχοδραστικής</a:t>
            </a:r>
            <a:r>
              <a:rPr lang="el-GR" dirty="0"/>
              <a:t> ουσίας </a:t>
            </a:r>
            <a:endParaRPr lang="en-US" dirty="0"/>
          </a:p>
          <a:p>
            <a:pPr marL="342900" indent="-342900">
              <a:buFont typeface="+mj-lt"/>
              <a:buAutoNum type="arabicPeriod"/>
            </a:pPr>
            <a:r>
              <a:rPr lang="el-GR" dirty="0"/>
              <a:t>Σπατάλη σημαντικού χρόνου για την απόκτηση, τη χρήση ή την ανάρρωση από την επίδραση της χρήσης</a:t>
            </a:r>
            <a:endParaRPr lang="en-US" dirty="0"/>
          </a:p>
          <a:p>
            <a:pPr marL="342900" indent="-342900">
              <a:buFont typeface="+mj-lt"/>
              <a:buAutoNum type="arabicPeriod"/>
            </a:pPr>
            <a:r>
              <a:rPr lang="el-GR" dirty="0"/>
              <a:t>Έντονη επιθυμία ή καταναγκασμός για λήψη κάποιας </a:t>
            </a:r>
            <a:r>
              <a:rPr lang="el-GR" dirty="0" err="1"/>
              <a:t>ψυχοδραστικής</a:t>
            </a:r>
            <a:r>
              <a:rPr lang="el-GR" dirty="0"/>
              <a:t> ουσίας </a:t>
            </a:r>
            <a:endParaRPr lang="en-US" dirty="0"/>
          </a:p>
          <a:p>
            <a:pPr marL="342900" indent="-342900">
              <a:buFont typeface="+mj-lt"/>
              <a:buAutoNum type="arabicPeriod"/>
            </a:pPr>
            <a:r>
              <a:rPr lang="el-GR" dirty="0"/>
              <a:t>Αδυναμία εκπλήρωσης υποχρεώσεων στην εργασία, στο σπίτι ή στο σχολείο εξαιτίας της χρήσης </a:t>
            </a:r>
            <a:endParaRPr lang="en-US" dirty="0"/>
          </a:p>
          <a:p>
            <a:pPr marL="342900" indent="-342900">
              <a:buFont typeface="+mj-lt"/>
              <a:buAutoNum type="arabicPeriod"/>
            </a:pPr>
            <a:r>
              <a:rPr lang="el-GR" dirty="0"/>
              <a:t>Εξακολούθηση της χρήσης παρά τα προβλήματα που δημιουργεί στις σχέσεις με τους άλλους </a:t>
            </a:r>
            <a:endParaRPr lang="en-US" dirty="0"/>
          </a:p>
          <a:p>
            <a:pPr marL="342900" indent="-342900">
              <a:buFont typeface="+mj-lt"/>
              <a:buAutoNum type="arabicPeriod"/>
            </a:pPr>
            <a:r>
              <a:rPr lang="el-GR" dirty="0"/>
              <a:t>Διακοπή σημαντικών κοινωνικών, επαγγελματικών ή ψυχαγωγικών δραστηριοτήτων εξαιτίας της χρήσης </a:t>
            </a:r>
            <a:endParaRPr lang="en-US" dirty="0"/>
          </a:p>
          <a:p>
            <a:pPr marL="342900" indent="-342900">
              <a:buFont typeface="+mj-lt"/>
              <a:buAutoNum type="arabicPeriod"/>
            </a:pPr>
            <a:r>
              <a:rPr lang="el-GR" dirty="0"/>
              <a:t>Επαναλαμβανόμενη χρήση ουσιών παρά τους κινδύνους που αυτή συνεπάγεται </a:t>
            </a:r>
            <a:endParaRPr lang="en-US" dirty="0"/>
          </a:p>
          <a:p>
            <a:pPr marL="342900" indent="-342900">
              <a:buFont typeface="+mj-lt"/>
              <a:buAutoNum type="arabicPeriod"/>
            </a:pPr>
            <a:r>
              <a:rPr lang="el-GR" dirty="0"/>
              <a:t>Εξακολούθηση της χρήσης παρά τη γνώση ύπαρξης σωματικού ή ψυχολογικού προβλήματος που προκλήθηκε η </a:t>
            </a:r>
            <a:r>
              <a:rPr lang="en-US" dirty="0"/>
              <a:t>  </a:t>
            </a:r>
            <a:r>
              <a:rPr lang="el-GR" dirty="0"/>
              <a:t>επιδεινώθηκε από τη χρήση κάποιας ουσίας  </a:t>
            </a:r>
            <a:endParaRPr lang="en-US" dirty="0"/>
          </a:p>
          <a:p>
            <a:pPr marL="342900" indent="-342900">
              <a:buFont typeface="+mj-lt"/>
              <a:buAutoNum type="arabicPeriod"/>
            </a:pPr>
            <a:r>
              <a:rPr lang="el-GR" dirty="0"/>
              <a:t>Ανάγκη χρήσης αυξανόμενων ποσοτήτων ουσίας για την επίτευξη του επιθυμητού αποτελέσματος (ανοχή) </a:t>
            </a:r>
          </a:p>
          <a:p>
            <a:pPr marL="342900" indent="-342900">
              <a:buFont typeface="+mj-lt"/>
              <a:buAutoNum type="arabicPeriod"/>
            </a:pPr>
            <a:r>
              <a:rPr lang="el-GR" dirty="0"/>
              <a:t>Εκδήλωση συμπτωμάτων στέρησης τα οποία ανακουφίζονται με τη λήψη μεγαλύτερης ποσότητας κάποιας ουσίας </a:t>
            </a:r>
          </a:p>
          <a:p>
            <a:endParaRPr lang="en-US" dirty="0"/>
          </a:p>
          <a:p>
            <a:endParaRPr lang="el-GR" dirty="0"/>
          </a:p>
          <a:p>
            <a:r>
              <a:rPr lang="el-GR" b="1" dirty="0">
                <a:solidFill>
                  <a:srgbClr val="FF0000"/>
                </a:solidFill>
              </a:rPr>
              <a:t>Δύο ή τρία </a:t>
            </a:r>
            <a:r>
              <a:rPr lang="el-GR" dirty="0"/>
              <a:t>από τα παραπάνω συμπτώματα αποτελούν ένδειξη </a:t>
            </a:r>
            <a:r>
              <a:rPr lang="el-GR" b="1" dirty="0"/>
              <a:t>ήπιας</a:t>
            </a:r>
            <a:r>
              <a:rPr lang="el-GR" dirty="0"/>
              <a:t> διαταραχής  χρήσης ουσιών, </a:t>
            </a:r>
            <a:endParaRPr lang="en-US" dirty="0"/>
          </a:p>
          <a:p>
            <a:r>
              <a:rPr lang="el-GR" b="1" dirty="0">
                <a:solidFill>
                  <a:srgbClr val="FF0000"/>
                </a:solidFill>
              </a:rPr>
              <a:t>Τέσσερα ή πέντε </a:t>
            </a:r>
            <a:r>
              <a:rPr lang="el-GR" dirty="0"/>
              <a:t>συμπτώματα υποδηλώνουν </a:t>
            </a:r>
            <a:r>
              <a:rPr lang="el-GR" b="1" dirty="0"/>
              <a:t>μέτρια</a:t>
            </a:r>
            <a:r>
              <a:rPr lang="el-GR" dirty="0"/>
              <a:t> διαταραχή χρήσης ουσιών </a:t>
            </a:r>
          </a:p>
          <a:p>
            <a:r>
              <a:rPr lang="el-GR" dirty="0"/>
              <a:t>                                                                                             και </a:t>
            </a:r>
          </a:p>
          <a:p>
            <a:r>
              <a:rPr lang="el-GR" b="1" dirty="0" err="1">
                <a:solidFill>
                  <a:srgbClr val="FF0000"/>
                </a:solidFill>
              </a:rPr>
              <a:t>΄Εξι</a:t>
            </a:r>
            <a:r>
              <a:rPr lang="el-GR" b="1" dirty="0">
                <a:solidFill>
                  <a:srgbClr val="FF0000"/>
                </a:solidFill>
              </a:rPr>
              <a:t> ή περισσότερα </a:t>
            </a:r>
            <a:r>
              <a:rPr lang="el-GR" dirty="0"/>
              <a:t>συμπτώματα οδηγούν στη διάγνωση </a:t>
            </a:r>
            <a:r>
              <a:rPr lang="el-GR" b="1" dirty="0"/>
              <a:t>σοβαρής διαταραχής </a:t>
            </a:r>
            <a:r>
              <a:rPr lang="el-GR" dirty="0"/>
              <a:t>χρήσης ουσιών.  </a:t>
            </a:r>
          </a:p>
          <a:p>
            <a:r>
              <a:rPr lang="el-GR" dirty="0"/>
              <a:t> </a:t>
            </a:r>
          </a:p>
        </p:txBody>
      </p:sp>
    </p:spTree>
    <p:extLst>
      <p:ext uri="{BB962C8B-B14F-4D97-AF65-F5344CB8AC3E}">
        <p14:creationId xmlns:p14="http://schemas.microsoft.com/office/powerpoint/2010/main" val="1650103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3944"/>
          </a:xfrm>
          <a:solidFill>
            <a:srgbClr val="92D050"/>
          </a:solidFill>
        </p:spPr>
        <p:txBody>
          <a:bodyPr>
            <a:normAutofit fontScale="90000"/>
          </a:bodyPr>
          <a:lstStyle/>
          <a:p>
            <a:r>
              <a:rPr lang="el-GR" dirty="0"/>
              <a:t>                             </a:t>
            </a:r>
            <a:br>
              <a:rPr lang="el-GR" dirty="0"/>
            </a:br>
            <a:r>
              <a:rPr lang="el-GR" dirty="0"/>
              <a:t>                                  </a:t>
            </a:r>
            <a:r>
              <a:rPr lang="el-GR" sz="5400" b="1" dirty="0">
                <a:effectLst>
                  <a:outerShdw blurRad="38100" dist="38100" dir="2700000" algn="tl">
                    <a:srgbClr val="000000">
                      <a:alpha val="43137"/>
                    </a:srgbClr>
                  </a:outerShdw>
                </a:effectLst>
              </a:rPr>
              <a:t>ΕΠΙΔΗΜΙΟΛΟΓΙΑ</a:t>
            </a:r>
            <a:br>
              <a:rPr lang="el-GR" sz="5400" b="1" dirty="0">
                <a:effectLst>
                  <a:outerShdw blurRad="38100" dist="38100" dir="2700000" algn="tl">
                    <a:srgbClr val="000000">
                      <a:alpha val="43137"/>
                    </a:srgbClr>
                  </a:outerShdw>
                </a:effectLst>
              </a:rPr>
            </a:br>
            <a:r>
              <a:rPr lang="el-GR" sz="5400" b="1" dirty="0">
                <a:effectLst>
                  <a:outerShdw blurRad="38100" dist="38100" dir="2700000" algn="tl">
                    <a:srgbClr val="000000">
                      <a:alpha val="43137"/>
                    </a:srgbClr>
                  </a:outerShdw>
                </a:effectLst>
              </a:rPr>
              <a:t>                                  </a:t>
            </a:r>
            <a:r>
              <a:rPr lang="el-GR" b="1" dirty="0">
                <a:solidFill>
                  <a:srgbClr val="FFFF00"/>
                </a:solidFill>
                <a:effectLst>
                  <a:outerShdw blurRad="38100" dist="38100" dir="2700000" algn="tl">
                    <a:srgbClr val="000000">
                      <a:alpha val="43137"/>
                    </a:srgbClr>
                  </a:outerShdw>
                </a:effectLst>
              </a:rPr>
              <a:t>ΑΛΚΟΟΛ</a:t>
            </a:r>
            <a:r>
              <a:rPr lang="el-GR" dirty="0"/>
              <a:t/>
            </a:r>
            <a:br>
              <a:rPr lang="el-GR" dirty="0"/>
            </a:br>
            <a:endParaRPr lang="el-GR"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6854" y="1214651"/>
            <a:ext cx="10959152" cy="5643349"/>
          </a:xfrm>
        </p:spPr>
        <p:txBody>
          <a:bodyPr>
            <a:normAutofit/>
          </a:bodyPr>
          <a:lstStyle/>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lgn="just">
              <a:lnSpc>
                <a:spcPct val="100000"/>
              </a:lnSpc>
              <a:buFont typeface="Wingdings" panose="05000000000000000000" pitchFamily="2" charset="2"/>
              <a:buChar char="v"/>
            </a:pPr>
            <a:r>
              <a:rPr lang="el-GR" sz="1800" dirty="0"/>
              <a:t>Ατυχήματα, αυτοκτονίες και ανθρωποκτονίες είναι η αιτία για περισσότερο του </a:t>
            </a:r>
            <a:r>
              <a:rPr lang="el-GR" sz="1800" b="1" dirty="0">
                <a:solidFill>
                  <a:srgbClr val="FF0000"/>
                </a:solidFill>
              </a:rPr>
              <a:t>80% </a:t>
            </a:r>
            <a:r>
              <a:rPr lang="el-GR" sz="1800" dirty="0"/>
              <a:t>των θανάτων στα εφηβικά χρόνια με το αλκοόλ και τα ναρκωτικά  να εμπλέκονται τουλάχιστον στις μισές απ’ αυτές τις τραγωδίες </a:t>
            </a:r>
            <a:r>
              <a:rPr lang="el-GR" sz="1050" i="1" dirty="0">
                <a:solidFill>
                  <a:srgbClr val="FF0000"/>
                </a:solidFill>
              </a:rPr>
              <a:t>(</a:t>
            </a:r>
            <a:r>
              <a:rPr lang="en-US" sz="1050" i="1" dirty="0" err="1">
                <a:solidFill>
                  <a:srgbClr val="FF0000"/>
                </a:solidFill>
              </a:rPr>
              <a:t>Soderstrom</a:t>
            </a:r>
            <a:r>
              <a:rPr lang="el-GR" sz="1050" i="1" dirty="0">
                <a:solidFill>
                  <a:srgbClr val="FF0000"/>
                </a:solidFill>
              </a:rPr>
              <a:t> e</a:t>
            </a:r>
            <a:r>
              <a:rPr lang="en-US" sz="1050" i="1" dirty="0">
                <a:solidFill>
                  <a:srgbClr val="FF0000"/>
                </a:solidFill>
              </a:rPr>
              <a:t>t al</a:t>
            </a:r>
            <a:r>
              <a:rPr lang="el-GR" sz="1050" i="1" dirty="0">
                <a:solidFill>
                  <a:srgbClr val="FF0000"/>
                </a:solidFill>
              </a:rPr>
              <a:t>., 1993). </a:t>
            </a:r>
          </a:p>
          <a:p>
            <a:pPr algn="just">
              <a:lnSpc>
                <a:spcPct val="100000"/>
              </a:lnSpc>
              <a:buFont typeface="Wingdings" panose="05000000000000000000" pitchFamily="2" charset="2"/>
              <a:buChar char="v"/>
            </a:pPr>
            <a:r>
              <a:rPr lang="el-GR" sz="1800" dirty="0"/>
              <a:t>Το  </a:t>
            </a:r>
            <a:r>
              <a:rPr lang="el-GR" sz="1800" b="1" dirty="0">
                <a:solidFill>
                  <a:srgbClr val="FF0000"/>
                </a:solidFill>
              </a:rPr>
              <a:t>66%</a:t>
            </a:r>
            <a:r>
              <a:rPr lang="el-GR" sz="1800" dirty="0"/>
              <a:t> των τελειόφοιτων Λυκείου ανέφεραν ότι σ’ όλη τους τη ζωή είχαν κάνει χρήση κάποιας παράνομης  ουσίας και περισσότερο απ’ το </a:t>
            </a:r>
            <a:r>
              <a:rPr lang="el-GR" sz="1800" b="1" dirty="0">
                <a:solidFill>
                  <a:srgbClr val="FF0000"/>
                </a:solidFill>
              </a:rPr>
              <a:t>85%</a:t>
            </a:r>
            <a:r>
              <a:rPr lang="el-GR" sz="1800" dirty="0">
                <a:solidFill>
                  <a:srgbClr val="FF0000"/>
                </a:solidFill>
              </a:rPr>
              <a:t> </a:t>
            </a:r>
            <a:r>
              <a:rPr lang="el-GR" sz="1800" dirty="0"/>
              <a:t>του συνόλου των εφήβων είχαν δοκιμάσει αλκοόλ και ναρκωτικά την περίοδο που τελείωναν το σχολείο </a:t>
            </a:r>
            <a:r>
              <a:rPr lang="el-GR" sz="1050" i="1" dirty="0">
                <a:solidFill>
                  <a:srgbClr val="FF0000"/>
                </a:solidFill>
              </a:rPr>
              <a:t>(</a:t>
            </a:r>
            <a:r>
              <a:rPr lang="el-GR" sz="1050" i="1" dirty="0" err="1">
                <a:solidFill>
                  <a:srgbClr val="FF0000"/>
                </a:solidFill>
              </a:rPr>
              <a:t>Johnston</a:t>
            </a:r>
            <a:r>
              <a:rPr lang="el-GR" sz="1050" i="1" dirty="0">
                <a:solidFill>
                  <a:srgbClr val="FF0000"/>
                </a:solidFill>
              </a:rPr>
              <a:t>, 1996). </a:t>
            </a:r>
            <a:endParaRPr lang="en-US" sz="1050" i="1" dirty="0">
              <a:solidFill>
                <a:srgbClr val="FF0000"/>
              </a:solidFill>
            </a:endParaRPr>
          </a:p>
          <a:p>
            <a:pPr>
              <a:buFont typeface="Wingdings" panose="05000000000000000000" pitchFamily="2" charset="2"/>
              <a:buChar char="v"/>
            </a:pPr>
            <a:endParaRPr lang="el-GR" sz="1200" i="1" dirty="0">
              <a:solidFill>
                <a:srgbClr val="FF0000"/>
              </a:solidFill>
            </a:endParaRPr>
          </a:p>
          <a:p>
            <a:pPr>
              <a:buFont typeface="Wingdings" panose="05000000000000000000" pitchFamily="2" charset="2"/>
              <a:buChar char="v"/>
            </a:pPr>
            <a:endParaRPr lang="el-GR" sz="1600" i="1" dirty="0">
              <a:solidFill>
                <a:srgbClr val="FF0000"/>
              </a:solidFill>
            </a:endParaRPr>
          </a:p>
          <a:p>
            <a:pPr>
              <a:buFont typeface="Wingdings" panose="05000000000000000000" pitchFamily="2" charset="2"/>
              <a:buChar char="v"/>
            </a:pPr>
            <a:endParaRPr lang="el-GR" sz="1600" i="1" dirty="0"/>
          </a:p>
          <a:p>
            <a:pPr>
              <a:buFont typeface="Wingdings" panose="05000000000000000000" pitchFamily="2" charset="2"/>
              <a:buChar char="v"/>
            </a:pPr>
            <a:endParaRPr lang="el-GR" sz="1600" i="1" dirty="0"/>
          </a:p>
          <a:p>
            <a:pPr>
              <a:buFont typeface="Wingdings" panose="05000000000000000000" pitchFamily="2" charset="2"/>
              <a:buChar char="v"/>
            </a:pPr>
            <a:endParaRPr lang="el-GR" sz="1600" i="1" dirty="0"/>
          </a:p>
          <a:p>
            <a:pPr>
              <a:buFont typeface="Wingdings" panose="05000000000000000000" pitchFamily="2" charset="2"/>
              <a:buChar char="v"/>
            </a:pPr>
            <a:endParaRPr lang="el-GR" sz="1600" i="1" dirty="0"/>
          </a:p>
          <a:p>
            <a:pPr>
              <a:buFont typeface="Wingdings" panose="05000000000000000000" pitchFamily="2" charset="2"/>
              <a:buChar char="v"/>
            </a:pPr>
            <a:endParaRPr lang="el-GR" sz="1600" i="1" dirty="0"/>
          </a:p>
          <a:p>
            <a:pPr>
              <a:buFont typeface="Wingdings" panose="05000000000000000000" pitchFamily="2" charset="2"/>
              <a:buChar char="v"/>
            </a:pPr>
            <a:endParaRPr lang="el-GR" sz="1600" i="1" dirty="0"/>
          </a:p>
          <a:p>
            <a:pPr>
              <a:buFont typeface="Wingdings" panose="05000000000000000000" pitchFamily="2" charset="2"/>
              <a:buChar char="v"/>
            </a:pPr>
            <a:endParaRPr lang="el-GR" sz="1600"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6451" y="3970327"/>
            <a:ext cx="4345549" cy="288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760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213944"/>
          </a:xfrm>
          <a:solidFill>
            <a:srgbClr val="92D050"/>
          </a:solidFill>
        </p:spPr>
        <p:txBody>
          <a:bodyPr>
            <a:normAutofit fontScale="90000"/>
          </a:bodyPr>
          <a:lstStyle/>
          <a:p>
            <a:r>
              <a:rPr lang="el-GR" dirty="0"/>
              <a:t>                                </a:t>
            </a:r>
            <a:r>
              <a:rPr lang="el-GR" sz="5400" b="1" dirty="0">
                <a:effectLst>
                  <a:outerShdw blurRad="38100" dist="38100" dir="2700000" algn="tl">
                    <a:srgbClr val="000000">
                      <a:alpha val="43137"/>
                    </a:srgbClr>
                  </a:outerShdw>
                </a:effectLst>
              </a:rPr>
              <a:t>ΕΠΙΔΗΜΙΟΛΟΓΙΑ</a:t>
            </a:r>
            <a:br>
              <a:rPr lang="el-GR" sz="5400" b="1" dirty="0">
                <a:effectLst>
                  <a:outerShdw blurRad="38100" dist="38100" dir="2700000" algn="tl">
                    <a:srgbClr val="000000">
                      <a:alpha val="43137"/>
                    </a:srgbClr>
                  </a:outerShdw>
                </a:effectLst>
              </a:rPr>
            </a:br>
            <a:r>
              <a:rPr lang="el-GR" sz="5400" b="1" dirty="0">
                <a:effectLst>
                  <a:outerShdw blurRad="38100" dist="38100" dir="2700000" algn="tl">
                    <a:srgbClr val="000000">
                      <a:alpha val="43137"/>
                    </a:srgbClr>
                  </a:outerShdw>
                </a:effectLst>
              </a:rPr>
              <a:t>                                 </a:t>
            </a:r>
            <a:r>
              <a:rPr lang="el-GR" sz="5400" b="1" dirty="0">
                <a:solidFill>
                  <a:srgbClr val="FFFF00"/>
                </a:solidFill>
                <a:effectLst>
                  <a:outerShdw blurRad="38100" dist="38100" dir="2700000" algn="tl">
                    <a:srgbClr val="000000">
                      <a:alpha val="43137"/>
                    </a:srgbClr>
                  </a:outerShdw>
                </a:effectLst>
              </a:rPr>
              <a:t>ΑΛΚΟΟΛ</a:t>
            </a:r>
            <a:endParaRPr lang="el-GR" b="1" dirty="0">
              <a:solidFill>
                <a:srgbClr val="FFFF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214651"/>
            <a:ext cx="12192000" cy="5643349"/>
          </a:xfrm>
        </p:spPr>
        <p:txBody>
          <a:bodyPr>
            <a:normAutofit/>
          </a:bodyPr>
          <a:lstStyle/>
          <a:p>
            <a:pPr marL="0" indent="0">
              <a:buNone/>
            </a:pPr>
            <a:endParaRPr lang="el-GR" sz="1600" dirty="0"/>
          </a:p>
          <a:p>
            <a:pPr>
              <a:buFont typeface="Wingdings" panose="05000000000000000000" pitchFamily="2" charset="2"/>
              <a:buChar char="v"/>
            </a:pPr>
            <a:r>
              <a:rPr lang="el-GR" sz="1500" i="1" dirty="0"/>
              <a:t>Ο επιπολασμός</a:t>
            </a:r>
            <a:r>
              <a:rPr lang="en-US" sz="1500" i="1" dirty="0"/>
              <a:t> </a:t>
            </a:r>
            <a:r>
              <a:rPr lang="el-GR" sz="1500" i="1" dirty="0"/>
              <a:t>της εξάρτησης από το αλκοόλ</a:t>
            </a:r>
            <a:r>
              <a:rPr lang="en-US" sz="1500" i="1" dirty="0"/>
              <a:t> </a:t>
            </a:r>
            <a:r>
              <a:rPr lang="el-GR" sz="1500" i="1" dirty="0"/>
              <a:t>στην Ευρώπη εκτιμάται στο </a:t>
            </a:r>
            <a:r>
              <a:rPr lang="el-GR" sz="1500" b="1" i="1" dirty="0">
                <a:solidFill>
                  <a:srgbClr val="FF0000"/>
                </a:solidFill>
              </a:rPr>
              <a:t>5-6% στους άνδρες </a:t>
            </a:r>
            <a:r>
              <a:rPr lang="el-GR" sz="1500" i="1" dirty="0"/>
              <a:t>και </a:t>
            </a:r>
            <a:r>
              <a:rPr lang="el-GR" sz="1500" b="1" i="1" dirty="0">
                <a:solidFill>
                  <a:srgbClr val="FF0000"/>
                </a:solidFill>
              </a:rPr>
              <a:t>1 -2% στις γυναίκες</a:t>
            </a:r>
            <a:r>
              <a:rPr lang="el-GR" sz="1500" i="1" dirty="0"/>
              <a:t>, με αυξανόμενο το ποσοστό των</a:t>
            </a:r>
            <a:r>
              <a:rPr lang="en-US" sz="1500" i="1" dirty="0"/>
              <a:t> </a:t>
            </a:r>
            <a:r>
              <a:rPr lang="el-GR" sz="1500" i="1" dirty="0"/>
              <a:t>γυναικών τελευταία. Ο μέσος όρος εξέλιξης από την</a:t>
            </a:r>
            <a:r>
              <a:rPr lang="en-US" sz="1500" i="1" dirty="0"/>
              <a:t> </a:t>
            </a:r>
            <a:r>
              <a:rPr lang="el-GR" sz="1500" i="1" dirty="0"/>
              <a:t>αρχική προβληματική χρήση του αλκοόλ στην εξάρτηση εκτιμάται </a:t>
            </a:r>
            <a:r>
              <a:rPr lang="el-GR" sz="1500" b="1" i="1" dirty="0">
                <a:solidFill>
                  <a:srgbClr val="FF0000"/>
                </a:solidFill>
              </a:rPr>
              <a:t>στα 6-8 έτη</a:t>
            </a:r>
            <a:r>
              <a:rPr lang="el-GR" sz="1600" b="1" i="1" dirty="0">
                <a:solidFill>
                  <a:srgbClr val="FF0000"/>
                </a:solidFill>
              </a:rPr>
              <a:t>.</a:t>
            </a:r>
            <a:r>
              <a:rPr lang="el-GR" sz="1600" i="1" dirty="0">
                <a:solidFill>
                  <a:srgbClr val="FF0000"/>
                </a:solidFill>
              </a:rPr>
              <a:t> </a:t>
            </a:r>
            <a:r>
              <a:rPr lang="el-GR" sz="1050" dirty="0">
                <a:solidFill>
                  <a:srgbClr val="FF0000"/>
                </a:solidFill>
              </a:rPr>
              <a:t>(</a:t>
            </a:r>
            <a:r>
              <a:rPr lang="el-GR" sz="1050" dirty="0" err="1">
                <a:solidFill>
                  <a:srgbClr val="FF0000"/>
                </a:solidFill>
              </a:rPr>
              <a:t>European</a:t>
            </a:r>
            <a:r>
              <a:rPr lang="el-GR" sz="1050" dirty="0">
                <a:solidFill>
                  <a:srgbClr val="FF0000"/>
                </a:solidFill>
              </a:rPr>
              <a:t>  </a:t>
            </a:r>
            <a:r>
              <a:rPr lang="el-GR" sz="1050" dirty="0" err="1">
                <a:solidFill>
                  <a:srgbClr val="FF0000"/>
                </a:solidFill>
              </a:rPr>
              <a:t>Medicines</a:t>
            </a:r>
            <a:r>
              <a:rPr lang="el-GR" sz="1050" dirty="0">
                <a:solidFill>
                  <a:srgbClr val="FF0000"/>
                </a:solidFill>
              </a:rPr>
              <a:t> </a:t>
            </a:r>
            <a:r>
              <a:rPr lang="el-GR" sz="1050" dirty="0" err="1">
                <a:solidFill>
                  <a:srgbClr val="FF0000"/>
                </a:solidFill>
              </a:rPr>
              <a:t>Agency</a:t>
            </a:r>
            <a:r>
              <a:rPr lang="el-GR" sz="1050" dirty="0">
                <a:solidFill>
                  <a:srgbClr val="FF0000"/>
                </a:solidFill>
              </a:rPr>
              <a:t>, 2010) </a:t>
            </a:r>
            <a:endParaRPr lang="el-GR" sz="1200" dirty="0">
              <a:solidFill>
                <a:srgbClr val="FF0000"/>
              </a:solidFill>
            </a:endParaRPr>
          </a:p>
          <a:p>
            <a:pPr marL="0" indent="0">
              <a:buNone/>
            </a:pPr>
            <a:endParaRPr lang="el-GR" sz="1200" dirty="0"/>
          </a:p>
          <a:p>
            <a:pPr marL="0" indent="0">
              <a:buNone/>
            </a:pPr>
            <a:endParaRPr lang="el-GR" sz="12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endParaRPr lang="el-GR" sz="1600" dirty="0"/>
          </a:p>
          <a:p>
            <a:pPr>
              <a:buFont typeface="Wingdings" panose="05000000000000000000" pitchFamily="2" charset="2"/>
              <a:buChar char="v"/>
            </a:pPr>
            <a:r>
              <a:rPr lang="el-GR" sz="1500" b="1" dirty="0">
                <a:solidFill>
                  <a:srgbClr val="FF0000"/>
                </a:solidFill>
              </a:rPr>
              <a:t>85% </a:t>
            </a:r>
            <a:r>
              <a:rPr lang="el-GR" sz="1500" dirty="0"/>
              <a:t>των τελειόφοιτων Λυκείου που εξετάσθηκαν σε μελέτη στις Η.Π.Α, είχαν κάποια εμπειρία με το αλκοόλ και το </a:t>
            </a:r>
            <a:r>
              <a:rPr lang="el-GR" sz="1500" b="1" dirty="0">
                <a:solidFill>
                  <a:srgbClr val="FF0000"/>
                </a:solidFill>
              </a:rPr>
              <a:t>31%</a:t>
            </a:r>
            <a:r>
              <a:rPr lang="el-GR" sz="1500" dirty="0"/>
              <a:t> είχαν πιεί πέντε ή περισσότερα ποτά σε τουλάχιστον μία περίσταση τον τελευταίο μήνα. </a:t>
            </a:r>
          </a:p>
          <a:p>
            <a:pPr>
              <a:buFont typeface="Wingdings" panose="05000000000000000000" pitchFamily="2" charset="2"/>
              <a:buChar char="v"/>
            </a:pPr>
            <a:endParaRPr lang="el-GR" sz="1600" dirty="0"/>
          </a:p>
          <a:p>
            <a:pPr marL="0" indent="0">
              <a:buNone/>
            </a:pPr>
            <a:endParaRPr lang="en-US" dirty="0"/>
          </a:p>
          <a:p>
            <a:pPr marL="0" indent="0">
              <a:buNone/>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1815" y="2482614"/>
            <a:ext cx="4462818" cy="328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59187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9242"/>
            <a:ext cx="12192000" cy="5557226"/>
          </a:xfrm>
        </p:spPr>
        <p:txBody>
          <a:bodyPr>
            <a:noAutofit/>
          </a:bodyPr>
          <a:lstStyle/>
          <a:p>
            <a:pPr>
              <a:buFont typeface="Wingdings" panose="05000000000000000000" pitchFamily="2" charset="2"/>
              <a:buChar char="v"/>
            </a:pPr>
            <a:r>
              <a:rPr lang="el-GR" sz="2000" dirty="0"/>
              <a:t>Σε παγκόσμιο επίπεδο, </a:t>
            </a:r>
            <a:r>
              <a:rPr lang="el-GR" sz="2000" b="1" dirty="0">
                <a:solidFill>
                  <a:srgbClr val="FF0000"/>
                </a:solidFill>
              </a:rPr>
              <a:t>3.3</a:t>
            </a:r>
            <a:r>
              <a:rPr lang="el-GR" sz="2000" dirty="0"/>
              <a:t> εκατομμύρια άνθρωποι πεθαίνουν</a:t>
            </a:r>
            <a:r>
              <a:rPr lang="en-US" sz="2000" dirty="0"/>
              <a:t> </a:t>
            </a:r>
            <a:r>
              <a:rPr lang="el-GR" sz="2000" dirty="0"/>
              <a:t>κάθε χρόνο λόγω επιβλαβούς χρήσης του αλκοόλ, πράγμα που αντιπροσωπεύει το</a:t>
            </a:r>
            <a:r>
              <a:rPr lang="en-US" sz="2000" dirty="0"/>
              <a:t> </a:t>
            </a:r>
            <a:r>
              <a:rPr lang="el-GR" sz="2000" b="1" dirty="0">
                <a:solidFill>
                  <a:srgbClr val="FF0000"/>
                </a:solidFill>
              </a:rPr>
              <a:t>5,9%</a:t>
            </a:r>
            <a:r>
              <a:rPr lang="el-GR" sz="2000" dirty="0"/>
              <a:t> όλων των θανάτων. Στην ηλικιακή ομάδα 17-39</a:t>
            </a:r>
            <a:r>
              <a:rPr lang="en-US" sz="2000" dirty="0"/>
              <a:t> </a:t>
            </a:r>
            <a:r>
              <a:rPr lang="el-GR" sz="2000" dirty="0"/>
              <a:t>ετών, περίπου </a:t>
            </a:r>
            <a:r>
              <a:rPr lang="el-GR" sz="2000" b="1" dirty="0">
                <a:solidFill>
                  <a:srgbClr val="FF0000"/>
                </a:solidFill>
              </a:rPr>
              <a:t>25%</a:t>
            </a:r>
            <a:r>
              <a:rPr lang="el-GR" sz="2000" dirty="0"/>
              <a:t> των συνολικών θανάτων αποδίδονται στο αλκοόλ </a:t>
            </a:r>
            <a:r>
              <a:rPr lang="el-GR" sz="1100" i="1" dirty="0">
                <a:solidFill>
                  <a:srgbClr val="FF0000"/>
                </a:solidFill>
              </a:rPr>
              <a:t>(WHO, 2014</a:t>
            </a:r>
            <a:r>
              <a:rPr lang="el-GR" sz="1000" i="1" dirty="0">
                <a:solidFill>
                  <a:srgbClr val="FF0000"/>
                </a:solidFill>
              </a:rPr>
              <a:t>)</a:t>
            </a: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a:buFont typeface="Wingdings" panose="05000000000000000000" pitchFamily="2" charset="2"/>
              <a:buChar char="v"/>
            </a:pPr>
            <a:endParaRPr lang="en-US" sz="1000" i="1" dirty="0">
              <a:solidFill>
                <a:srgbClr val="FF0000"/>
              </a:solidFill>
            </a:endParaRPr>
          </a:p>
          <a:p>
            <a:pPr marL="0" indent="0">
              <a:buNone/>
            </a:pPr>
            <a:endParaRPr lang="en-US" sz="1200" i="1" dirty="0"/>
          </a:p>
          <a:p>
            <a:pPr>
              <a:buFont typeface="Wingdings" panose="05000000000000000000" pitchFamily="2" charset="2"/>
              <a:buChar char="v"/>
            </a:pPr>
            <a:endParaRPr lang="en-US" sz="1600" i="1" dirty="0"/>
          </a:p>
          <a:p>
            <a:pPr>
              <a:buFont typeface="Wingdings" panose="05000000000000000000" pitchFamily="2" charset="2"/>
              <a:buChar char="v"/>
            </a:pPr>
            <a:endParaRPr lang="en-US" sz="1600" i="1" dirty="0"/>
          </a:p>
          <a:p>
            <a:pPr marL="0" indent="0">
              <a:buNone/>
            </a:pPr>
            <a:r>
              <a:rPr lang="en-US" sz="1600" b="1" dirty="0"/>
              <a:t>                                    </a:t>
            </a:r>
            <a:r>
              <a:rPr lang="en-US" sz="1600" b="1" dirty="0">
                <a:solidFill>
                  <a:srgbClr val="FF0000"/>
                </a:solidFill>
              </a:rPr>
              <a:t>European School Survey Project on Alcohol and Other Drugs (ESPAD).</a:t>
            </a:r>
            <a:endParaRPr lang="el-GR" sz="1600" i="1" dirty="0">
              <a:solidFill>
                <a:srgbClr val="FF0000"/>
              </a:solidFill>
            </a:endParaRPr>
          </a:p>
        </p:txBody>
      </p:sp>
      <p:sp>
        <p:nvSpPr>
          <p:cNvPr id="5" name="Title 1"/>
          <p:cNvSpPr>
            <a:spLocks noGrp="1"/>
          </p:cNvSpPr>
          <p:nvPr>
            <p:ph type="title"/>
          </p:nvPr>
        </p:nvSpPr>
        <p:spPr>
          <a:xfrm>
            <a:off x="0" y="1"/>
            <a:ext cx="12192000" cy="1213944"/>
          </a:xfrm>
          <a:solidFill>
            <a:srgbClr val="92D050"/>
          </a:solidFill>
        </p:spPr>
        <p:txBody>
          <a:bodyPr>
            <a:normAutofit fontScale="90000"/>
          </a:bodyPr>
          <a:lstStyle/>
          <a:p>
            <a:r>
              <a:rPr lang="el-GR" dirty="0"/>
              <a:t>                                 </a:t>
            </a:r>
            <a:r>
              <a:rPr lang="el-GR" sz="5400" b="1" dirty="0">
                <a:effectLst>
                  <a:outerShdw blurRad="38100" dist="38100" dir="2700000" algn="tl">
                    <a:srgbClr val="000000">
                      <a:alpha val="43137"/>
                    </a:srgbClr>
                  </a:outerShdw>
                </a:effectLst>
              </a:rPr>
              <a:t>ΕΠΙΔΗΜΙΟΛΟΓΙΑ</a:t>
            </a:r>
            <a:br>
              <a:rPr lang="el-GR" sz="5400" b="1" dirty="0">
                <a:effectLst>
                  <a:outerShdw blurRad="38100" dist="38100" dir="2700000" algn="tl">
                    <a:srgbClr val="000000">
                      <a:alpha val="43137"/>
                    </a:srgbClr>
                  </a:outerShdw>
                </a:effectLst>
              </a:rPr>
            </a:br>
            <a:r>
              <a:rPr lang="el-GR" sz="5400" b="1" dirty="0">
                <a:effectLst>
                  <a:outerShdw blurRad="38100" dist="38100" dir="2700000" algn="tl">
                    <a:srgbClr val="000000">
                      <a:alpha val="43137"/>
                    </a:srgbClr>
                  </a:outerShdw>
                </a:effectLst>
              </a:rPr>
              <a:t>                                 </a:t>
            </a:r>
            <a:r>
              <a:rPr lang="el-GR" sz="5400" b="1" dirty="0">
                <a:solidFill>
                  <a:srgbClr val="FFFF00"/>
                </a:solidFill>
                <a:effectLst>
                  <a:outerShdw blurRad="38100" dist="38100" dir="2700000" algn="tl">
                    <a:srgbClr val="000000">
                      <a:alpha val="43137"/>
                    </a:srgbClr>
                  </a:outerShdw>
                </a:effectLst>
              </a:rPr>
              <a:t>ΑΛΚΟΟΛ</a:t>
            </a:r>
            <a:endParaRPr lang="el-GR" b="1" dirty="0">
              <a:solidFill>
                <a:srgbClr val="FFFF00"/>
              </a:solidFill>
              <a:effectLst>
                <a:outerShdw blurRad="38100" dist="38100" dir="2700000" algn="tl">
                  <a:srgbClr val="000000">
                    <a:alpha val="43137"/>
                  </a:srgbClr>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03324"/>
            <a:ext cx="3944203" cy="288545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0860" y="2583681"/>
            <a:ext cx="4531056" cy="33982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44202" y="3492827"/>
            <a:ext cx="3442647" cy="2190750"/>
          </a:xfrm>
          <a:prstGeom prst="rect">
            <a:avLst/>
          </a:prstGeom>
        </p:spPr>
      </p:pic>
      <p:sp>
        <p:nvSpPr>
          <p:cNvPr id="8" name="Rectangle 7"/>
          <p:cNvSpPr/>
          <p:nvPr/>
        </p:nvSpPr>
        <p:spPr>
          <a:xfrm>
            <a:off x="1269241" y="6482686"/>
            <a:ext cx="10260000" cy="108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srgbClr val="FF0000"/>
              </a:solidFill>
            </a:endParaRPr>
          </a:p>
        </p:txBody>
      </p:sp>
      <p:sp>
        <p:nvSpPr>
          <p:cNvPr id="10" name="Up Arrow 9"/>
          <p:cNvSpPr/>
          <p:nvPr/>
        </p:nvSpPr>
        <p:spPr>
          <a:xfrm>
            <a:off x="11371929" y="5554638"/>
            <a:ext cx="216000" cy="91781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Up Arrow 9"/>
          <p:cNvSpPr/>
          <p:nvPr/>
        </p:nvSpPr>
        <p:spPr>
          <a:xfrm>
            <a:off x="1220269" y="5570560"/>
            <a:ext cx="216000" cy="917811"/>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94087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184"/>
          </a:xfrm>
          <a:solidFill>
            <a:schemeClr val="accent2">
              <a:lumMod val="60000"/>
              <a:lumOff val="40000"/>
            </a:schemeClr>
          </a:solidFill>
        </p:spPr>
        <p:txBody>
          <a:bodyPr>
            <a:normAutofit fontScale="90000"/>
          </a:bodyPr>
          <a:lstStyle/>
          <a:p>
            <a:r>
              <a:rPr lang="el-GR" dirty="0"/>
              <a:t>   </a:t>
            </a:r>
            <a:br>
              <a:rPr lang="el-GR" dirty="0"/>
            </a:br>
            <a:r>
              <a:rPr lang="el-GR" dirty="0"/>
              <a:t>   </a:t>
            </a:r>
            <a:r>
              <a:rPr lang="el-GR" sz="3600" dirty="0"/>
              <a:t>ΧΑΡΑΚΤΗΡΙΣΤΙΚΑ ΚΑΤΑΧΡΗΣΗΣ ΑΛΚΟΟΛ ΣΕ ΠΑΙΔΙΑ ΚΑΙ ΕΦΗΒΟΥΣ</a:t>
            </a:r>
            <a:br>
              <a:rPr lang="el-GR" sz="3600" dirty="0"/>
            </a:br>
            <a:endParaRPr lang="el-GR" dirty="0"/>
          </a:p>
        </p:txBody>
      </p:sp>
      <p:sp>
        <p:nvSpPr>
          <p:cNvPr id="3" name="Content Placeholder 2"/>
          <p:cNvSpPr>
            <a:spLocks noGrp="1"/>
          </p:cNvSpPr>
          <p:nvPr>
            <p:ph idx="1"/>
          </p:nvPr>
        </p:nvSpPr>
        <p:spPr>
          <a:xfrm>
            <a:off x="0" y="1269242"/>
            <a:ext cx="12192000" cy="5493224"/>
          </a:xfrm>
        </p:spPr>
        <p:txBody>
          <a:bodyPr>
            <a:noAutofit/>
          </a:bodyPr>
          <a:lstStyle/>
          <a:p>
            <a:pPr>
              <a:buFont typeface="Wingdings" panose="05000000000000000000" pitchFamily="2" charset="2"/>
              <a:buChar char="Ø"/>
            </a:pPr>
            <a:endParaRPr lang="el-GR" sz="1800" dirty="0"/>
          </a:p>
          <a:p>
            <a:pPr>
              <a:buFont typeface="Wingdings" panose="05000000000000000000" pitchFamily="2" charset="2"/>
              <a:buChar char="Ø"/>
            </a:pPr>
            <a:r>
              <a:rPr lang="el-GR" sz="1800" dirty="0"/>
              <a:t>Αλλάζει η συμπεριφορά του στο σπίτι </a:t>
            </a:r>
          </a:p>
          <a:p>
            <a:pPr marL="0" indent="0">
              <a:buNone/>
            </a:pPr>
            <a:endParaRPr lang="el-GR" sz="1800" dirty="0"/>
          </a:p>
          <a:p>
            <a:pPr>
              <a:buFont typeface="Wingdings" panose="05000000000000000000" pitchFamily="2" charset="2"/>
              <a:buChar char="Ø"/>
            </a:pPr>
            <a:r>
              <a:rPr lang="el-GR" sz="1800" dirty="0"/>
              <a:t> Αλλάζει η επίδοση στο σχολείο προς το χειρότερο</a:t>
            </a:r>
          </a:p>
          <a:p>
            <a:pPr>
              <a:buFont typeface="Wingdings" panose="05000000000000000000" pitchFamily="2" charset="2"/>
              <a:buChar char="Ø"/>
            </a:pPr>
            <a:endParaRPr lang="el-GR" sz="1800" dirty="0"/>
          </a:p>
          <a:p>
            <a:pPr>
              <a:buFont typeface="Wingdings" panose="05000000000000000000" pitchFamily="2" charset="2"/>
              <a:buChar char="Ø"/>
            </a:pPr>
            <a:r>
              <a:rPr lang="el-GR" sz="1800" dirty="0"/>
              <a:t> Δε μπορεί να συγκεντρωθεί - Βγαίνει συνεχώς από το μάθημα</a:t>
            </a:r>
          </a:p>
          <a:p>
            <a:pPr marL="0" indent="0">
              <a:buNone/>
            </a:pPr>
            <a:endParaRPr lang="el-GR" sz="1800" dirty="0"/>
          </a:p>
          <a:p>
            <a:pPr>
              <a:buFont typeface="Wingdings" panose="05000000000000000000" pitchFamily="2" charset="2"/>
              <a:buChar char="Ø"/>
            </a:pPr>
            <a:r>
              <a:rPr lang="el-GR" sz="1800" dirty="0"/>
              <a:t> Αλλάζει διάθεση πολύ απότομα</a:t>
            </a:r>
          </a:p>
          <a:p>
            <a:pPr>
              <a:buFont typeface="Wingdings" panose="05000000000000000000" pitchFamily="2" charset="2"/>
              <a:buChar char="Ø"/>
            </a:pPr>
            <a:endParaRPr lang="el-GR" sz="1800" dirty="0"/>
          </a:p>
          <a:p>
            <a:pPr>
              <a:buFont typeface="Wingdings" panose="05000000000000000000" pitchFamily="2" charset="2"/>
              <a:buChar char="Ø"/>
            </a:pPr>
            <a:r>
              <a:rPr lang="el-GR" sz="1800" dirty="0"/>
              <a:t> Αλλάζει παρέες</a:t>
            </a:r>
          </a:p>
          <a:p>
            <a:pPr marL="0" indent="0">
              <a:buNone/>
            </a:pPr>
            <a:endParaRPr lang="el-GR" sz="1800" dirty="0"/>
          </a:p>
          <a:p>
            <a:pPr>
              <a:buFont typeface="Wingdings" panose="05000000000000000000" pitchFamily="2" charset="2"/>
              <a:buChar char="Ø"/>
            </a:pPr>
            <a:r>
              <a:rPr lang="el-GR" sz="1800" dirty="0"/>
              <a:t> Ξεχνάει τα όνειρα και τις φιλοδοξίες του/της  </a:t>
            </a:r>
          </a:p>
          <a:p>
            <a:pPr marL="0" indent="0">
              <a:buNone/>
            </a:pPr>
            <a:endParaRPr lang="el-GR" sz="1800" dirty="0"/>
          </a:p>
          <a:p>
            <a:pPr>
              <a:buFont typeface="Wingdings" panose="05000000000000000000" pitchFamily="2" charset="2"/>
              <a:buChar char="Ø"/>
            </a:pPr>
            <a:r>
              <a:rPr lang="el-GR" sz="1800" dirty="0"/>
              <a:t>Αλλάζει η στάση του προς τον αθλητισμό </a:t>
            </a:r>
          </a:p>
          <a:p>
            <a:pPr>
              <a:buFont typeface="Wingdings" panose="05000000000000000000" pitchFamily="2" charset="2"/>
              <a:buChar char="Ø"/>
            </a:pPr>
            <a:endParaRPr lang="el-GR"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964" y="1303361"/>
            <a:ext cx="3744036" cy="2784143"/>
          </a:xfrm>
          <a:prstGeom prst="rect">
            <a:avLst/>
          </a:prstGeom>
        </p:spPr>
      </p:pic>
    </p:spTree>
    <p:extLst>
      <p:ext uri="{BB962C8B-B14F-4D97-AF65-F5344CB8AC3E}">
        <p14:creationId xmlns:p14="http://schemas.microsoft.com/office/powerpoint/2010/main" val="10764348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310184"/>
          </a:xfrm>
          <a:solidFill>
            <a:schemeClr val="accent2">
              <a:lumMod val="60000"/>
              <a:lumOff val="40000"/>
            </a:schemeClr>
          </a:solidFill>
        </p:spPr>
        <p:txBody>
          <a:bodyPr>
            <a:normAutofit fontScale="90000"/>
          </a:bodyPr>
          <a:lstStyle/>
          <a:p>
            <a:r>
              <a:rPr lang="el-GR"/>
              <a:t>   </a:t>
            </a:r>
            <a:br>
              <a:rPr lang="el-GR"/>
            </a:br>
            <a:r>
              <a:rPr lang="el-GR"/>
              <a:t>    ΧΑΡΑΚΤΗΡΙΣΤΙΚΑ </a:t>
            </a:r>
            <a:r>
              <a:rPr lang="el-GR" dirty="0"/>
              <a:t>ΕΞΑΡΤΗΣΗΣ ΣΕ ΠΑΙΔΙΑ ΚΑΙ ΕΦΗΒΟΥΣ</a:t>
            </a:r>
            <a:br>
              <a:rPr lang="el-GR" dirty="0"/>
            </a:br>
            <a:endParaRPr lang="el-GR" dirty="0"/>
          </a:p>
        </p:txBody>
      </p:sp>
      <p:sp>
        <p:nvSpPr>
          <p:cNvPr id="3" name="Content Placeholder 2"/>
          <p:cNvSpPr>
            <a:spLocks noGrp="1"/>
          </p:cNvSpPr>
          <p:nvPr>
            <p:ph idx="1"/>
          </p:nvPr>
        </p:nvSpPr>
        <p:spPr>
          <a:xfrm>
            <a:off x="0" y="1351128"/>
            <a:ext cx="12192000" cy="5602406"/>
          </a:xfrm>
        </p:spPr>
        <p:txBody>
          <a:bodyPr>
            <a:normAutofit fontScale="92500" lnSpcReduction="20000"/>
          </a:bodyPr>
          <a:lstStyle/>
          <a:p>
            <a:pPr>
              <a:buFont typeface="Wingdings" panose="05000000000000000000" pitchFamily="2" charset="2"/>
              <a:buChar char="Ø"/>
            </a:pPr>
            <a:r>
              <a:rPr lang="el-GR" sz="2300" dirty="0"/>
              <a:t> Μειώνεται το ενδιαφέρον για το άλλο φύλο</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Μοιάζει να έχει κατάθλιψη </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Συμπεριφέρεται επιπόλαια – δε μπορείς να τον /την εμπιστευτείς </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Παραμελεί την εμφάνιση και την υγιεινή του/της </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Κατηγορεί συνεχώς τους άλλους για τα πάντα </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Κατηγορεί συνεχώς τον εαυτό του/της για τα πάντα </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Φοβάται τη μοναξιά  ή επιζητεί τη μοναξιά </a:t>
            </a:r>
          </a:p>
          <a:p>
            <a:pPr>
              <a:buFont typeface="Wingdings" panose="05000000000000000000" pitchFamily="2" charset="2"/>
              <a:buChar char="Ø"/>
            </a:pPr>
            <a:endParaRPr lang="el-GR" sz="2300" dirty="0"/>
          </a:p>
          <a:p>
            <a:pPr>
              <a:buFont typeface="Wingdings" panose="05000000000000000000" pitchFamily="2" charset="2"/>
              <a:buChar char="Ø"/>
            </a:pPr>
            <a:r>
              <a:rPr lang="el-GR" sz="2300" dirty="0"/>
              <a:t> Αφήνει συνεχώς εκκρεμότητες στις δουλειές του/της </a:t>
            </a:r>
          </a:p>
          <a:p>
            <a:pPr>
              <a:buFont typeface="Wingdings" panose="05000000000000000000" pitchFamily="2" charset="2"/>
              <a:buChar char="Ø"/>
            </a:pPr>
            <a:endParaRPr lang="el-GR"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876" y="2352746"/>
            <a:ext cx="3745124" cy="2492210"/>
          </a:xfrm>
          <a:prstGeom prst="rect">
            <a:avLst/>
          </a:prstGeom>
        </p:spPr>
      </p:pic>
    </p:spTree>
    <p:extLst>
      <p:ext uri="{BB962C8B-B14F-4D97-AF65-F5344CB8AC3E}">
        <p14:creationId xmlns:p14="http://schemas.microsoft.com/office/powerpoint/2010/main" val="1219334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Γωνίες">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15016</TotalTime>
  <Words>2472</Words>
  <Application>Microsoft Office PowerPoint</Application>
  <PresentationFormat>Ευρεία οθόνη</PresentationFormat>
  <Paragraphs>601</Paragraphs>
  <Slides>35</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35</vt:i4>
      </vt:variant>
    </vt:vector>
  </HeadingPairs>
  <TitlesOfParts>
    <vt:vector size="40" baseType="lpstr">
      <vt:lpstr>Arial</vt:lpstr>
      <vt:lpstr>Bernard MT Condensed</vt:lpstr>
      <vt:lpstr>Calibri</vt:lpstr>
      <vt:lpstr>Wingdings</vt:lpstr>
      <vt:lpstr>Θέμα του Office</vt:lpstr>
      <vt:lpstr>Παρουσίαση του PowerPoint</vt:lpstr>
      <vt:lpstr>                             ΕΞΑΡΤΗΣΕΙΣ ΟΡΙΣΜΟΙ</vt:lpstr>
      <vt:lpstr>                             ΕΞΑΡΤΗΣΕΙΣ ΟΡΙΣΜΟΙ</vt:lpstr>
      <vt:lpstr>                              ΚΡΙΤΗΡΙΑ (DSM-5)</vt:lpstr>
      <vt:lpstr>                                                                ΕΠΙΔΗΜΙΟΛΟΓΙΑ                                   ΑΛΚΟΟΛ </vt:lpstr>
      <vt:lpstr>                                ΕΠΙΔΗΜΙΟΛΟΓΙΑ                                  ΑΛΚΟΟΛ</vt:lpstr>
      <vt:lpstr>                                 ΕΠΙΔΗΜΙΟΛΟΓΙΑ                                  ΑΛΚΟΟΛ</vt:lpstr>
      <vt:lpstr>       ΧΑΡΑΚΤΗΡΙΣΤΙΚΑ ΚΑΤΑΧΡΗΣΗΣ ΑΛΚΟΟΛ ΣΕ ΠΑΙΔΙΑ ΚΑΙ ΕΦΗΒΟΥΣ </vt:lpstr>
      <vt:lpstr>        ΧΑΡΑΚΤΗΡΙΣΤΙΚΑ ΕΞΑΡΤΗΣΗΣ ΣΕ ΠΑΙΔΙΑ ΚΑΙ ΕΦΗΒΟΥΣ </vt:lpstr>
      <vt:lpstr>ΚΑΤΑΧΡΗΣΗ ΕΠΙΠΛΟΚΕΣ</vt:lpstr>
      <vt:lpstr>                         Τυποποιημένα Εργαλεία Εκτίμησης </vt:lpstr>
      <vt:lpstr>                  ΣΥΝΗΘΕΙΣ ΛΟΓΟΙ ΠΟΥ ΟΔΗΓΟΥΝ ΣΕ ΧΡΗΣΗ </vt:lpstr>
      <vt:lpstr>                                      ΑΙΤΙΟΛΟΓΙΑ                     ΒΙΟΨΥΧΟΚΟΙΝΩΝΙΚΟ ΜΟΝΤΕΛΟ</vt:lpstr>
      <vt:lpstr>                                      ΑΙΤΙΟΛΟΓΙΑ                     ΒΙΟΨΥΧΟΚΟΙΝΩΝΙΚΟ ΜΟΝΤΕΛΟ</vt:lpstr>
      <vt:lpstr>                     ΕΠΙΒΑΡΥΝΤΙΚΟΙ ΠΑΡΑΓΟΝΤΕΣ</vt:lpstr>
      <vt:lpstr>                      ΠΡΟΣΤΑΤΕΥΤΙΚΟΙ ΠΑΡΑΓΟΝΤΕΣ</vt:lpstr>
      <vt:lpstr>                      ΕΠΙΒΑΡΥΝΤΙΚΟΙ ΠΑΡΑΓΟΝΤΕΣ</vt:lpstr>
      <vt:lpstr>                      ΠΡΟΣΤΑΤΕΥΤΙΚΟΙ ΠΑΡΑΓΟΝΤΕΣ</vt:lpstr>
      <vt:lpstr>                      ΕΠΙΒΑΡΥΝΤΙΚΟΙ ΠΑΡΑΓΟΝΤΕΣ</vt:lpstr>
      <vt:lpstr>                      ΠΡΟΣΤΑΤΕΥΤΙΚΟΙ ΠΑΡΑΓΟΝΤΕΣ</vt:lpstr>
      <vt:lpstr>                      ΕΠΙΒΑΡΥΝΤΙΚΟΙ ΠΑΡΑΓΟΝΤΕΣ</vt:lpstr>
      <vt:lpstr>                     ΠΡΟΣΤΑΤΕΥΤΙΚΟΙ ΠΑΡΑΓΟΝΤΕΣ</vt:lpstr>
      <vt:lpstr>                      ΕΠΙΒΑΡΥΝΤΙΚΟΙ ΠΑΡΑΓΟΝΤΕΣ</vt:lpstr>
      <vt:lpstr>                      ΠΡΟΣΤΑΤΕΥΤΙΚΟΙ ΠΑΡΑΓΟΝΤΕΣ</vt:lpstr>
      <vt:lpstr>ΒΙΟΛΟΓΙΚΟ ΜΟΝΤΕΛΟ  Γενετικοί Παράγοντες</vt:lpstr>
      <vt:lpstr>ΒΙΟΛΟΓΙΚΟ ΜΟΝΤΕΛΟ  ΣΥΣΤΗΜΑ ΑΝΤΑΜΟΙΒΗΣ</vt:lpstr>
      <vt:lpstr>ΒΙΟΛΟΓΙΚΟ ΜΟΝΤΕΛΟ ΑΛΚΟΟΛ - ΕΓΚΕΦΑΛΟΣ</vt:lpstr>
      <vt:lpstr>ΒΙΟΛΟΓΙΚΟ ΜΟΝΤΕΛΟ ΑΛΚΟΟΛ - ΕΓΚΕΦΑΛΟΣ</vt:lpstr>
      <vt:lpstr>ΒΙΟΛΟΓΙΚΟ ΜΟΝΤΕΛΟ ΑΛΚΟΟΛ - ΕΓΚΕΦΑΛΟΣ</vt:lpstr>
      <vt:lpstr>ΒΙΟΛΟΓΙΚΟ ΜΟΝΤΕΛΟ ΨΥΧΙΑΤΡΙΚΗ ΣΥΝΝΟΣΗΡΟΤΗΤΑ</vt:lpstr>
      <vt:lpstr>ΑΝΤΙΜΕΤΩΠΙΣΗ</vt:lpstr>
      <vt:lpstr>ΑΝΤΙΜΕΤΩΠΙΣΗ</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ΕΞΑΣΘΕΝΗΜΕΝΗ ΨΥΧΩΣΙΚΗ ΣΥΝΡΟΜΗ (ATTENUATED PSYCHOSIS SYNDROME)</dc:title>
  <dc:creator>PSYX-TEEN24</dc:creator>
  <cp:lastModifiedBy>ΠΑΙΔΟΨΥΧΙΑΤΡΙΚΗ ΚΑΘΗΓΗΤΗΣ</cp:lastModifiedBy>
  <cp:revision>497</cp:revision>
  <dcterms:created xsi:type="dcterms:W3CDTF">2017-05-26T08:40:33Z</dcterms:created>
  <dcterms:modified xsi:type="dcterms:W3CDTF">2024-03-12T14:39:48Z</dcterms:modified>
</cp:coreProperties>
</file>