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417" r:id="rId2"/>
    <p:sldId id="384" r:id="rId3"/>
    <p:sldId id="416" r:id="rId4"/>
    <p:sldId id="412" r:id="rId5"/>
    <p:sldId id="380" r:id="rId6"/>
    <p:sldId id="413" r:id="rId7"/>
    <p:sldId id="404" r:id="rId8"/>
    <p:sldId id="367" r:id="rId9"/>
    <p:sldId id="414" r:id="rId10"/>
    <p:sldId id="264" r:id="rId11"/>
    <p:sldId id="392" r:id="rId12"/>
    <p:sldId id="415" r:id="rId13"/>
    <p:sldId id="369" r:id="rId14"/>
    <p:sldId id="276" r:id="rId15"/>
    <p:sldId id="405" r:id="rId16"/>
    <p:sldId id="312" r:id="rId17"/>
    <p:sldId id="386" r:id="rId18"/>
    <p:sldId id="395" r:id="rId19"/>
    <p:sldId id="374" r:id="rId20"/>
    <p:sldId id="335" r:id="rId21"/>
    <p:sldId id="394" r:id="rId22"/>
    <p:sldId id="331" r:id="rId23"/>
    <p:sldId id="344" r:id="rId24"/>
    <p:sldId id="375" r:id="rId25"/>
    <p:sldId id="400" r:id="rId26"/>
    <p:sldId id="390" r:id="rId27"/>
    <p:sldId id="376" r:id="rId28"/>
    <p:sldId id="408" r:id="rId2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00"/>
    <a:srgbClr val="0D6745"/>
    <a:srgbClr val="118B5D"/>
    <a:srgbClr val="FFFF00"/>
    <a:srgbClr val="C4C6C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3" autoAdjust="0"/>
    <p:restoredTop sz="93499" autoAdjust="0"/>
  </p:normalViewPr>
  <p:slideViewPr>
    <p:cSldViewPr snapToObjects="1">
      <p:cViewPr>
        <p:scale>
          <a:sx n="65" d="100"/>
          <a:sy n="65" d="100"/>
        </p:scale>
        <p:origin x="-1320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8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491D2B50-6DC1-40A3-BD14-8DCD122125F9}" type="datetime1">
              <a:rPr lang="en-US"/>
              <a:pPr>
                <a:defRPr/>
              </a:pPr>
              <a:t>2/6/2023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l-GR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l-GR" noProof="0" smtClean="0"/>
              <a:t>Click to edit Master text styles</a:t>
            </a:r>
          </a:p>
          <a:p>
            <a:pPr lvl="1"/>
            <a:r>
              <a:rPr lang="el-GR" noProof="0" smtClean="0"/>
              <a:t>Second level</a:t>
            </a:r>
          </a:p>
          <a:p>
            <a:pPr lvl="2"/>
            <a:r>
              <a:rPr lang="el-GR" noProof="0" smtClean="0"/>
              <a:t>Third level</a:t>
            </a:r>
          </a:p>
          <a:p>
            <a:pPr lvl="3"/>
            <a:r>
              <a:rPr lang="el-GR" noProof="0" smtClean="0"/>
              <a:t>Fourth level</a:t>
            </a:r>
          </a:p>
          <a:p>
            <a:pPr lvl="4"/>
            <a:r>
              <a:rPr lang="el-GR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D7BB4E25-B3D5-4668-83BF-826998D228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53751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40964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A1AC424-D875-4FDA-8C5C-108C2B0DA3F8}" type="slidenum">
              <a:rPr lang="el-GR" altLang="el-GR" smtClean="0"/>
              <a:pPr eaLnBrk="1" hangingPunct="1">
                <a:spcBef>
                  <a:spcPct val="0"/>
                </a:spcBef>
              </a:pPr>
              <a:t>1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/>
            <a:fld id="{9AB20960-1732-4C1B-9ADD-FAB07E3EF906}" type="slidenum">
              <a:rPr lang="el-GR" sz="1200"/>
              <a:pPr algn="r" defTabSz="914400"/>
              <a:t>16</a:t>
            </a:fld>
            <a:endParaRPr lang="el-GR" sz="12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defTabSz="914400"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/>
            <a:fld id="{6650CD23-8991-4D3C-BF33-225A2674D5D0}" type="slidenum">
              <a:rPr lang="el-GR" sz="1200"/>
              <a:pPr algn="r" defTabSz="914400"/>
              <a:t>17</a:t>
            </a:fld>
            <a:endParaRPr lang="el-GR" sz="12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defTabSz="914400"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8C20AD7-1776-47AA-97EF-5ED4800810A3}" type="slidenum">
              <a:rPr lang="el-GR" smtClean="0"/>
              <a:pPr/>
              <a:t>18</a:t>
            </a:fld>
            <a:endParaRPr lang="el-GR" smtClean="0"/>
          </a:p>
        </p:txBody>
      </p:sp>
      <p:sp>
        <p:nvSpPr>
          <p:cNvPr id="4710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7B20F04-B519-4A54-93CD-CD48A61ECC3C}" type="slidenum">
              <a:rPr kumimoji="1" lang="el-GR" sz="1200">
                <a:solidFill>
                  <a:srgbClr val="000000"/>
                </a:solidFill>
                <a:latin typeface="Arial Narrow" pitchFamily="34" charset="0"/>
              </a:rPr>
              <a:pPr algn="r"/>
              <a:t>18</a:t>
            </a:fld>
            <a:endParaRPr kumimoji="1" lang="el-GR" sz="12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471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/>
            <a:fld id="{697F2DE4-2A9C-4CE4-ADE9-1FCD633DB6A9}" type="slidenum">
              <a:rPr lang="el-GR" sz="1200"/>
              <a:pPr algn="r" defTabSz="914400"/>
              <a:t>20</a:t>
            </a:fld>
            <a:endParaRPr lang="el-GR" sz="12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/>
          <a:lstStyle/>
          <a:p>
            <a:pPr defTabSz="914400"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defTabSz="914400"/>
            <a:endParaRPr lang="el-GR" smtClean="0"/>
          </a:p>
        </p:txBody>
      </p:sp>
      <p:sp>
        <p:nvSpPr>
          <p:cNvPr id="49156" name="3 - Θέση αριθμού διαφάνειας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/>
            <a:fld id="{04A4A56A-29D9-45F8-BF17-8FC05C9FCA00}" type="slidenum">
              <a:rPr lang="el-GR" sz="1200"/>
              <a:pPr algn="r" defTabSz="914400"/>
              <a:t>21</a:t>
            </a:fld>
            <a:endParaRPr lang="el-GR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/>
            <a:fld id="{34C09F8B-266E-4535-B27C-87EAB3B3CE1D}" type="slidenum">
              <a:rPr lang="el-GR" sz="1200"/>
              <a:pPr algn="r" defTabSz="914400"/>
              <a:t>22</a:t>
            </a:fld>
            <a:endParaRPr lang="el-GR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/>
          <a:lstStyle/>
          <a:p>
            <a:pPr defTabSz="914400"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l-G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A25F864-9A59-4C8A-88A7-AB9903508737}" type="slidenum">
              <a:rPr kumimoji="1" lang="el-GR" smtClean="0">
                <a:solidFill>
                  <a:srgbClr val="000000"/>
                </a:solidFill>
                <a:latin typeface="Arial Narrow" pitchFamily="34" charset="0"/>
              </a:rPr>
              <a:pPr/>
              <a:t>2</a:t>
            </a:fld>
            <a:endParaRPr kumimoji="1" lang="el-GR" smtClean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/>
            <a:fld id="{E6DA0F47-4AD4-4906-BD51-AC6C483266A8}" type="slidenum">
              <a:rPr lang="el-GR" sz="1200"/>
              <a:pPr algn="r" defTabSz="914400"/>
              <a:t>25</a:t>
            </a:fld>
            <a:endParaRPr lang="el-GR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defTabSz="914400"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3E8B8F9-70D8-48FB-8ECD-5C13789C882E}" type="slidenum">
              <a:rPr lang="el-GR" smtClean="0">
                <a:latin typeface="Arial" charset="0"/>
              </a:rPr>
              <a:pPr/>
              <a:t>26</a:t>
            </a:fld>
            <a:endParaRPr lang="el-GR" smtClean="0">
              <a:latin typeface="Arial" charset="0"/>
            </a:endParaRPr>
          </a:p>
        </p:txBody>
      </p:sp>
      <p:sp>
        <p:nvSpPr>
          <p:cNvPr id="53251" name="Rectangle 3"/>
          <p:cNvSpPr txBox="1">
            <a:spLocks noGrp="1"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8F63D1B-CF21-4C35-B7C4-D7BF64DC76F2}" type="datetime6">
              <a:rPr lang="el-GR" sz="1200"/>
              <a:pPr algn="r"/>
              <a:t>Φεβρουάριος 23</a:t>
            </a:fld>
            <a:endParaRPr lang="el-GR" sz="1200"/>
          </a:p>
        </p:txBody>
      </p:sp>
      <p:sp>
        <p:nvSpPr>
          <p:cNvPr id="5325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1427886-182D-41A8-A621-93067FA664CB}" type="slidenum">
              <a:rPr lang="el-GR" sz="1200"/>
              <a:pPr algn="r"/>
              <a:t>26</a:t>
            </a:fld>
            <a:endParaRPr lang="el-GR" sz="1200"/>
          </a:p>
        </p:txBody>
      </p:sp>
      <p:sp>
        <p:nvSpPr>
          <p:cNvPr id="532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l-G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defTabSz="914400">
              <a:spcBef>
                <a:spcPct val="0"/>
              </a:spcBef>
            </a:pPr>
            <a:endParaRPr lang="el-G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l-GR" smtClean="0"/>
          </a:p>
        </p:txBody>
      </p:sp>
      <p:sp>
        <p:nvSpPr>
          <p:cNvPr id="35844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12086E7-A10F-4179-942D-25FADDB46C31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l-G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 txBox="1">
            <a:spLocks noGrp="1"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defTabSz="914400"/>
            <a:fld id="{3CB81655-09D6-4AC4-A968-A36498F43DB1}" type="datetime6">
              <a:rPr lang="el-GR" sz="1200"/>
              <a:pPr algn="r" defTabSz="914400"/>
              <a:t>Φεβρουάριος 23</a:t>
            </a:fld>
            <a:endParaRPr lang="el-GR" sz="1200"/>
          </a:p>
        </p:txBody>
      </p:sp>
      <p:sp>
        <p:nvSpPr>
          <p:cNvPr id="3789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/>
            <a:fld id="{5DF95566-0C37-4562-A264-40BF4497C196}" type="slidenum">
              <a:rPr lang="el-GR" sz="1200"/>
              <a:pPr algn="r" defTabSz="914400"/>
              <a:t>8</a:t>
            </a:fld>
            <a:endParaRPr lang="el-GR" sz="1200"/>
          </a:p>
        </p:txBody>
      </p:sp>
      <p:sp>
        <p:nvSpPr>
          <p:cNvPr id="3789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3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defTabSz="914400" eaLnBrk="1" hangingPunct="1"/>
            <a:endParaRPr lang="el-GR" smtClean="0"/>
          </a:p>
        </p:txBody>
      </p:sp>
      <p:sp>
        <p:nvSpPr>
          <p:cNvPr id="37894" name="3 - Θέση αριθμού διαφάνειας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/>
            <a:fld id="{F3C9CBAE-D69E-4D43-901B-239D7B6A8904}" type="slidenum">
              <a:rPr lang="el-GR" sz="1200"/>
              <a:pPr algn="r" defTabSz="914400"/>
              <a:t>8</a:t>
            </a:fld>
            <a:endParaRPr lang="el-GR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l-GR" smtClean="0"/>
              <a:t>Dr Amen has seen 18-year-olds who have signs of serious damage in this area (the circular areas in the middle). Your temporal lobes are where you process language, music and, crucially, memories and mood. </a:t>
            </a:r>
            <a:br>
              <a:rPr lang="el-GR" smtClean="0"/>
            </a:br>
            <a:endParaRPr lang="el-G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D6C0D-4DCB-47B3-8808-A78CA6F74EA6}" type="datetime1">
              <a:rPr lang="en-US"/>
              <a:pPr>
                <a:defRPr/>
              </a:pPr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276F9-42EE-4A70-AB43-E206342296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46A66-B8E9-4FC0-8F52-8DC53BF7167C}" type="datetime1">
              <a:rPr lang="en-US"/>
              <a:pPr>
                <a:defRPr/>
              </a:pPr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AC2B3-1DE7-4B49-88DC-C5E5644525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6E500-C9BC-46D5-A216-0538EE679736}" type="datetime1">
              <a:rPr lang="en-US"/>
              <a:pPr>
                <a:defRPr/>
              </a:pPr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E5033-B5DD-4020-824B-6571CDEE94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Τίτλος, 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6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4C06D-66A4-42E9-8096-39656387FD47}" type="datetime1">
              <a:rPr lang="el-GR"/>
              <a:pPr>
                <a:defRPr/>
              </a:pPr>
              <a:t>6/2/2023</a:t>
            </a:fld>
            <a:endParaRPr lang="el-GR"/>
          </a:p>
        </p:txBody>
      </p:sp>
      <p:sp>
        <p:nvSpPr>
          <p:cNvPr id="7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AE401-140E-4CD0-96E3-3918664D458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91D5C-10B5-46C3-B8D6-AE12E15F503D}" type="datetime1">
              <a:rPr lang="en-US"/>
              <a:pPr>
                <a:defRPr/>
              </a:pPr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3E0D6-851A-4163-84E1-D4470A1A72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E3B3A-41E5-4AAC-B5AC-7FA5434F2C3F}" type="datetime1">
              <a:rPr lang="en-US"/>
              <a:pPr>
                <a:defRPr/>
              </a:pPr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13800-51CE-432E-B558-1CF594D549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75562-53F0-49D6-BFFC-66BF22AD776A}" type="datetime1">
              <a:rPr lang="en-US"/>
              <a:pPr>
                <a:defRPr/>
              </a:pPr>
              <a:t>2/6/2023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C20B2-A4B6-4FB7-8A08-8421A51AF0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DF57E-BEEB-48A6-9155-C64F2D1C8133}" type="datetime1">
              <a:rPr lang="en-US"/>
              <a:pPr>
                <a:defRPr/>
              </a:pPr>
              <a:t>2/6/2023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C76BE-E902-455E-A3C1-67FBA2CF90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CB30D-5C1C-41C1-A175-431DED8B8F36}" type="datetime1">
              <a:rPr lang="en-US"/>
              <a:pPr>
                <a:defRPr/>
              </a:pPr>
              <a:t>2/6/2023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0B1CF-9E31-4B89-BF36-F5B96E056E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1C17C-6B90-489F-9B57-8DECB79EFD67}" type="datetime1">
              <a:rPr lang="en-US"/>
              <a:pPr>
                <a:defRPr/>
              </a:pPr>
              <a:t>2/6/2023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26A29-B781-47EC-B03A-E5ECEC958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E09C1-5BF1-49FF-9F26-E8EE5BB48D1F}" type="datetime1">
              <a:rPr lang="en-US"/>
              <a:pPr>
                <a:defRPr/>
              </a:pPr>
              <a:t>2/6/2023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F6D41-B5B6-40A1-8EC5-C7AA2E8E84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873AC-E2A7-4E5E-BB29-8ABFC886FE83}" type="datetime1">
              <a:rPr lang="en-US"/>
              <a:pPr>
                <a:defRPr/>
              </a:pPr>
              <a:t>2/6/2023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34002-0A3D-43D6-89D6-15D7C0EC3A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Click to edit Master title style</a:t>
            </a:r>
            <a:endParaRPr lang="en-US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53A272CE-9B81-441C-9485-8DBA67794064}" type="datetime1">
              <a:rPr lang="en-US"/>
              <a:pPr>
                <a:defRPr/>
              </a:pPr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784E056D-A599-4ACF-9DCD-5EF149593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5" r:id="rId11"/>
    <p:sldLayoutId id="2147484016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hyperlink" Target="http://www.google.co.uk/url?url=http://www.e-typos.com/ugeia/article/104760/o-egefalos-ehei-exeidikeumenes-periohes-gia-oles-tis-geuseis-apo-to-almuro-eos-to-pikro-kai-to-gluko/&amp;rct=j&amp;frm=1&amp;q=&amp;esrc=s&amp;sa=U&amp;ei=eI7kVKqDLKm27gbj9oDwDA&amp;ved=0CBYQ9QEwAA&amp;usg=AFQjCNHn36SfCqxNaohctYI91fMctcUIN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oleObject" Target="../embeddings/____________Microsoft_Office_Word_97_-_20031.doc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img.emol.com/2012/04/19/carabineros-alcotest_15324.jp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hyperlink" Target="http://www.gr.all.biz/oinpneyma-kathar-oinpneyma-kathar-g404" TargetMode="External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jpeg"/><Relationship Id="rId5" Type="http://schemas.openxmlformats.org/officeDocument/2006/relationships/hyperlink" Target="http://www.whataboutki.com/wp-content/uploads/2008/12/beer_bottle.jpg" TargetMode="External"/><Relationship Id="rId4" Type="http://schemas.openxmlformats.org/officeDocument/2006/relationships/image" Target="../media/image7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7" Type="http://schemas.openxmlformats.org/officeDocument/2006/relationships/image" Target="../media/image7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ikipedia.qwika.com/en2el/Image:Fractional_distillation_lab_apparatus.png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1.bp.blogspot.com/_PL6y2QO2Owg/R0_QI6d015I/AAAAAAAAD5Q/05jWN0PM_Vc/s400/whisky.jpg" TargetMode="Externa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1285875"/>
            <a:ext cx="9144000" cy="364331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7</a:t>
            </a:r>
            <a:r>
              <a:rPr lang="el-GR" sz="3200" b="1" baseline="30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Η</a:t>
            </a:r>
            <a:r>
              <a:rPr lang="el-GR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 Υγειονομική Περιφέρεια Κρήτης</a:t>
            </a:r>
            <a:br>
              <a:rPr lang="el-GR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</a:br>
            <a:r>
              <a:rPr lang="el-GR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/>
            </a:r>
            <a:br>
              <a:rPr lang="el-GR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</a:br>
            <a:r>
              <a:rPr lang="el-GR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Πρόγραμμα </a:t>
            </a:r>
            <a:r>
              <a:rPr lang="el-GR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Πρόληψης </a:t>
            </a:r>
            <a:r>
              <a:rPr lang="el-GR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«Αλκοόλ </a:t>
            </a:r>
            <a:r>
              <a:rPr lang="el-GR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και </a:t>
            </a:r>
            <a:r>
              <a:rPr lang="el-GR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Νέοι»</a:t>
            </a:r>
            <a:endParaRPr lang="el-GR" sz="32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25" y="92075"/>
            <a:ext cx="2016125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488" y="60325"/>
            <a:ext cx="2090737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7" descr="C:\Users\HP_Laptop\Pictures\7η υπε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9063" y="142875"/>
            <a:ext cx="1341437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Users\HP_Laptop\Desktop\images (16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84575" y="6340475"/>
            <a:ext cx="1779588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0489645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9538" y="669925"/>
            <a:ext cx="8710612" cy="3259138"/>
          </a:xfrm>
        </p:spPr>
        <p:txBody>
          <a:bodyPr/>
          <a:lstStyle/>
          <a:p>
            <a:pPr algn="l">
              <a:defRPr/>
            </a:pPr>
            <a:r>
              <a:rPr lang="el-GR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l-GR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l-GR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Απορροφάται από το </a:t>
            </a:r>
            <a:r>
              <a:rPr lang="el-G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στομάχι</a:t>
            </a:r>
            <a:r>
              <a:rPr lang="el-GR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.</a:t>
            </a:r>
            <a:br>
              <a:rPr lang="el-GR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</a:br>
            <a:r>
              <a:rPr lang="el-GR" sz="2400" dirty="0" smtClean="0">
                <a:solidFill>
                  <a:srgbClr val="000099"/>
                </a:solidFill>
              </a:rPr>
              <a:t/>
            </a:r>
            <a:br>
              <a:rPr lang="el-GR" sz="2400" dirty="0" smtClean="0">
                <a:solidFill>
                  <a:srgbClr val="000099"/>
                </a:solidFill>
              </a:rPr>
            </a:br>
            <a:r>
              <a:rPr lang="el-GR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Μπαίνει στο </a:t>
            </a:r>
            <a:r>
              <a:rPr lang="el-G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αίμα</a:t>
            </a:r>
            <a:r>
              <a:rPr lang="el-GR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, πάει σε όλο το </a:t>
            </a:r>
            <a:r>
              <a:rPr lang="el-G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σώμα</a:t>
            </a:r>
            <a:r>
              <a:rPr lang="el-GR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περνάει στον </a:t>
            </a:r>
            <a:r>
              <a:rPr lang="el-G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εγκέφαλο </a:t>
            </a:r>
            <a:r>
              <a:rPr lang="el-GR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όπου εκεί δρα </a:t>
            </a:r>
            <a:r>
              <a:rPr lang="el-G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σαν αναισθητικό</a:t>
            </a:r>
            <a:r>
              <a:rPr lang="el-GR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.</a:t>
            </a:r>
            <a:br>
              <a:rPr lang="el-GR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</a:br>
            <a:r>
              <a:rPr lang="el-GR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/>
            </a:r>
            <a:br>
              <a:rPr lang="el-GR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</a:br>
            <a:r>
              <a:rPr lang="el-GR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Μεταβολίζεται-καταστρέφεται στο </a:t>
            </a:r>
            <a:r>
              <a:rPr lang="el-G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ήπαρ </a:t>
            </a:r>
            <a:r>
              <a:rPr lang="el-GR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.</a:t>
            </a:r>
            <a:br>
              <a:rPr lang="el-GR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</a:br>
            <a:r>
              <a:rPr lang="el-GR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/>
            </a:r>
            <a:br>
              <a:rPr lang="el-GR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</a:br>
            <a:r>
              <a:rPr lang="el-GR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Ένα φυσιολογικό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l-GR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ήπαρ καταστρέφει περίπου 12 </a:t>
            </a:r>
            <a:r>
              <a:rPr lang="el-GR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γρ</a:t>
            </a:r>
            <a:r>
              <a:rPr lang="el-GR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. αλκοόλ (1 δόση) την ώρα</a:t>
            </a:r>
          </a:p>
        </p:txBody>
      </p:sp>
      <p:sp>
        <p:nvSpPr>
          <p:cNvPr id="14339" name="2 - Θέση περιεχομένου"/>
          <p:cNvSpPr>
            <a:spLocks noGrp="1"/>
          </p:cNvSpPr>
          <p:nvPr>
            <p:ph idx="1"/>
          </p:nvPr>
        </p:nvSpPr>
        <p:spPr>
          <a:xfrm flipV="1">
            <a:off x="428625" y="6743700"/>
            <a:ext cx="8464550" cy="46038"/>
          </a:xfrm>
        </p:spPr>
        <p:txBody>
          <a:bodyPr/>
          <a:lstStyle/>
          <a:p>
            <a:pPr>
              <a:lnSpc>
                <a:spcPct val="150000"/>
              </a:lnSpc>
              <a:buFont typeface="Arial" charset="0"/>
              <a:buNone/>
            </a:pPr>
            <a:r>
              <a:rPr lang="el-GR" sz="240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el-GR" sz="2400" smtClean="0"/>
          </a:p>
        </p:txBody>
      </p:sp>
      <p:pic>
        <p:nvPicPr>
          <p:cNvPr id="14340" name="Picture 5" descr="what happens when you drink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538" y="4514850"/>
            <a:ext cx="1785937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8" descr="ANd9GcRnTsdvv-rSHzX6h8He5pWWJcB9vv_wvZncs4EFdxgIXTwrRF86p6UWYmLV8A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61175" y="4714875"/>
            <a:ext cx="1825625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10" descr="kykloforik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75" y="4514850"/>
            <a:ext cx="1262063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AutoShape 12"/>
          <p:cNvSpPr>
            <a:spLocks noChangeArrowheads="1"/>
          </p:cNvSpPr>
          <p:nvPr/>
        </p:nvSpPr>
        <p:spPr bwMode="auto">
          <a:xfrm>
            <a:off x="2359025" y="5245100"/>
            <a:ext cx="719138" cy="568325"/>
          </a:xfrm>
          <a:prstGeom prst="rightArrow">
            <a:avLst>
              <a:gd name="adj1" fmla="val 50000"/>
              <a:gd name="adj2" fmla="val 2500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344" name="AutoShape 13"/>
          <p:cNvSpPr>
            <a:spLocks noChangeArrowheads="1"/>
          </p:cNvSpPr>
          <p:nvPr/>
        </p:nvSpPr>
        <p:spPr bwMode="auto">
          <a:xfrm>
            <a:off x="5219700" y="5245100"/>
            <a:ext cx="719138" cy="474663"/>
          </a:xfrm>
          <a:prstGeom prst="rightArrow">
            <a:avLst>
              <a:gd name="adj1" fmla="val 50000"/>
              <a:gd name="adj2" fmla="val 2498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" name="Ορθογώνιο 2"/>
          <p:cNvSpPr/>
          <p:nvPr/>
        </p:nvSpPr>
        <p:spPr>
          <a:xfrm>
            <a:off x="0" y="115888"/>
            <a:ext cx="9144000" cy="5540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l-GR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Η διαδρομή του αλκοόλ στον ανθρώπινο οργανισμό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Horrors-Cirrhosis-l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38" y="714375"/>
            <a:ext cx="6000750" cy="566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TextBox"/>
          <p:cNvSpPr txBox="1"/>
          <p:nvPr/>
        </p:nvSpPr>
        <p:spPr>
          <a:xfrm>
            <a:off x="2357438" y="-142875"/>
            <a:ext cx="38354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charset="0"/>
              </a:rPr>
              <a:t>Αλκοόλ και ήπαρ</a:t>
            </a:r>
          </a:p>
        </p:txBody>
      </p:sp>
      <p:sp>
        <p:nvSpPr>
          <p:cNvPr id="20484" name="3 - TextBox"/>
          <p:cNvSpPr txBox="1">
            <a:spLocks noChangeArrowheads="1"/>
          </p:cNvSpPr>
          <p:nvPr/>
        </p:nvSpPr>
        <p:spPr bwMode="auto">
          <a:xfrm>
            <a:off x="285750" y="6488113"/>
            <a:ext cx="8643938" cy="4000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l-GR" sz="2000" dirty="0" smtClean="0">
                <a:latin typeface="+mn-lt"/>
              </a:rPr>
              <a:t>1 ώρα χρειάζεται ένα υγιές συκώτι για να μεταβολίσει 1 αλκοολική μονάδα 12</a:t>
            </a:r>
            <a:r>
              <a:rPr lang="en-US" sz="2000" dirty="0" smtClean="0">
                <a:latin typeface="+mn-lt"/>
              </a:rPr>
              <a:t>gr</a:t>
            </a:r>
            <a:r>
              <a:rPr lang="el-GR" sz="2000" dirty="0" smtClean="0">
                <a:latin typeface="+mn-lt"/>
              </a:rPr>
              <a:t>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Normal Br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3" y="752475"/>
            <a:ext cx="4027487" cy="483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7" descr="Alcohol Brai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3" y="752475"/>
            <a:ext cx="4033837" cy="483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Ορθογώνιο"/>
          <p:cNvSpPr/>
          <p:nvPr/>
        </p:nvSpPr>
        <p:spPr>
          <a:xfrm>
            <a:off x="328613" y="5876925"/>
            <a:ext cx="8491537" cy="6905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l-GR" sz="2400" dirty="0">
                <a:solidFill>
                  <a:srgbClr val="000099"/>
                </a:solidFill>
                <a:latin typeface="+mj-lt"/>
              </a:rPr>
              <a:t>Η χρήση αλκοόλ πριν τα 18, μειώνει την πνευματική διαύγεια, προκαλεί ατροφία και συρρίκνωση του εγκεφάλου 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1892300" y="44450"/>
            <a:ext cx="57880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charset="0"/>
              </a:rPr>
              <a:t>Αλκοόλ και Εγκέφαλος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0013" y="3492500"/>
            <a:ext cx="9043987" cy="33655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sz="2800" dirty="0" smtClean="0">
                <a:solidFill>
                  <a:srgbClr val="0D6745"/>
                </a:solidFill>
              </a:rPr>
              <a:t>Το αλκοόλ σχετίζεται με :</a:t>
            </a:r>
          </a:p>
          <a:p>
            <a:pPr lvl="1" eaLnBrk="1" hangingPunct="1">
              <a:lnSpc>
                <a:spcPct val="90000"/>
              </a:lnSpc>
            </a:pPr>
            <a:endParaRPr lang="el-GR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el-GR" sz="2400" dirty="0" smtClean="0"/>
              <a:t>περίπου </a:t>
            </a:r>
            <a:r>
              <a:rPr lang="en-US" sz="2400" dirty="0" smtClean="0"/>
              <a:t>200</a:t>
            </a:r>
            <a:r>
              <a:rPr lang="el-GR" sz="2400" dirty="0" smtClean="0"/>
              <a:t> διαφορετικές ασθένειες.</a:t>
            </a:r>
          </a:p>
          <a:p>
            <a:pPr eaLnBrk="1" hangingPunct="1">
              <a:lnSpc>
                <a:spcPct val="90000"/>
              </a:lnSpc>
            </a:pPr>
            <a:endParaRPr lang="el-GR" sz="2800" dirty="0" smtClean="0"/>
          </a:p>
          <a:p>
            <a:pPr lvl="1" eaLnBrk="1" hangingPunct="1">
              <a:lnSpc>
                <a:spcPct val="90000"/>
              </a:lnSpc>
            </a:pPr>
            <a:r>
              <a:rPr lang="el-GR" sz="2400" dirty="0" smtClean="0"/>
              <a:t>2 από τους 10 αρρώστους στο Νοσοκομείο  έχουν κάποιο πρόβλημα  που σχετίζεται με το αλκοόλ</a:t>
            </a:r>
          </a:p>
          <a:p>
            <a:pPr lvl="1" eaLnBrk="1" hangingPunct="1">
              <a:lnSpc>
                <a:spcPct val="90000"/>
              </a:lnSpc>
            </a:pPr>
            <a:endParaRPr lang="el-GR" dirty="0" smtClean="0"/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endParaRPr lang="el-GR" dirty="0" smtClean="0"/>
          </a:p>
        </p:txBody>
      </p:sp>
      <p:pic>
        <p:nvPicPr>
          <p:cNvPr id="17411" name="Picture 6" descr="showimage"/>
          <p:cNvPicPr>
            <a:picLocks noChangeAspect="1" noChangeArrowheads="1"/>
          </p:cNvPicPr>
          <p:nvPr/>
        </p:nvPicPr>
        <p:blipFill>
          <a:blip r:embed="rId3"/>
          <a:srcRect b="4608"/>
          <a:stretch>
            <a:fillRect/>
          </a:stretch>
        </p:blipFill>
        <p:spPr bwMode="auto">
          <a:xfrm>
            <a:off x="4660900" y="0"/>
            <a:ext cx="4483100" cy="371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2" descr="emergenz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8525" y="765175"/>
            <a:ext cx="3241675" cy="229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242888"/>
            <a:ext cx="7772400" cy="981075"/>
          </a:xfrm>
        </p:spPr>
        <p:txBody>
          <a:bodyPr/>
          <a:lstStyle/>
          <a:p>
            <a:pPr eaLnBrk="1" hangingPunct="1">
              <a:defRPr/>
            </a:pPr>
            <a:r>
              <a:rPr lang="el-GR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Αλκοόλ: </a:t>
            </a:r>
            <a:r>
              <a:rPr lang="el-GR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Διαταραχή συναισθήματος και συμπεριφοράς</a:t>
            </a:r>
            <a:endParaRPr lang="en-GB" sz="3200" i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1026" name="Object 2"/>
          <p:cNvGraphicFramePr>
            <a:graphicFrameLocks noGrp="1" noChangeAspect="1"/>
          </p:cNvGraphicFramePr>
          <p:nvPr>
            <p:ph type="tbl" idx="4294967295"/>
          </p:nvPr>
        </p:nvGraphicFramePr>
        <p:xfrm>
          <a:off x="1111250" y="2085975"/>
          <a:ext cx="8032750" cy="4632325"/>
        </p:xfrm>
        <a:graphic>
          <a:graphicData uri="http://schemas.openxmlformats.org/presentationml/2006/ole">
            <p:oleObj spid="_x0000_s1032" name="Document" r:id="rId4" imgW="8437231" imgH="4865935" progId="Word.Document.8">
              <p:embed/>
            </p:oleObj>
          </a:graphicData>
        </a:graphic>
      </p:graphicFrame>
      <p:sp>
        <p:nvSpPr>
          <p:cNvPr id="5" name="4 - Έλλειψη"/>
          <p:cNvSpPr>
            <a:spLocks noChangeArrowheads="1"/>
          </p:cNvSpPr>
          <p:nvPr/>
        </p:nvSpPr>
        <p:spPr bwMode="auto">
          <a:xfrm>
            <a:off x="779463" y="2378075"/>
            <a:ext cx="1571625" cy="35718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el-GR" sz="2400">
              <a:latin typeface="Times New Roman" pitchFamily="18" charset="0"/>
            </a:endParaRPr>
          </a:p>
        </p:txBody>
      </p:sp>
      <p:sp>
        <p:nvSpPr>
          <p:cNvPr id="6" name="5 - Έλλειψη"/>
          <p:cNvSpPr>
            <a:spLocks noChangeArrowheads="1"/>
          </p:cNvSpPr>
          <p:nvPr/>
        </p:nvSpPr>
        <p:spPr bwMode="auto">
          <a:xfrm>
            <a:off x="785813" y="2962275"/>
            <a:ext cx="1571625" cy="35718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el-GR" sz="2400">
              <a:latin typeface="Times New Roman" pitchFamily="18" charset="0"/>
            </a:endParaRPr>
          </a:p>
        </p:txBody>
      </p:sp>
      <p:sp>
        <p:nvSpPr>
          <p:cNvPr id="7" name="6 - Έλλειψη"/>
          <p:cNvSpPr>
            <a:spLocks noChangeArrowheads="1"/>
          </p:cNvSpPr>
          <p:nvPr/>
        </p:nvSpPr>
        <p:spPr bwMode="auto">
          <a:xfrm>
            <a:off x="785813" y="3786188"/>
            <a:ext cx="1571625" cy="35718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el-GR" sz="2400">
              <a:latin typeface="Times New Roman" pitchFamily="18" charset="0"/>
            </a:endParaRPr>
          </a:p>
        </p:txBody>
      </p:sp>
      <p:sp>
        <p:nvSpPr>
          <p:cNvPr id="1031" name="Text Box 8"/>
          <p:cNvSpPr txBox="1">
            <a:spLocks noChangeArrowheads="1"/>
          </p:cNvSpPr>
          <p:nvPr/>
        </p:nvSpPr>
        <p:spPr bwMode="auto">
          <a:xfrm>
            <a:off x="977900" y="2693988"/>
            <a:ext cx="1554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l-GR" b="1"/>
              <a:t>1-5 μονάδες</a:t>
            </a:r>
            <a:r>
              <a:rPr lang="el-GR"/>
              <a:t> </a:t>
            </a:r>
          </a:p>
        </p:txBody>
      </p:sp>
      <p:sp>
        <p:nvSpPr>
          <p:cNvPr id="1032" name="Text Box 9"/>
          <p:cNvSpPr txBox="1">
            <a:spLocks noChangeArrowheads="1"/>
          </p:cNvSpPr>
          <p:nvPr/>
        </p:nvSpPr>
        <p:spPr bwMode="auto">
          <a:xfrm>
            <a:off x="914400" y="3319463"/>
            <a:ext cx="16176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l-GR" b="1"/>
              <a:t>6-10 μονάδες</a:t>
            </a:r>
          </a:p>
        </p:txBody>
      </p:sp>
      <p:sp>
        <p:nvSpPr>
          <p:cNvPr id="1033" name="Text Box 10"/>
          <p:cNvSpPr txBox="1">
            <a:spLocks noChangeArrowheads="1"/>
          </p:cNvSpPr>
          <p:nvPr/>
        </p:nvSpPr>
        <p:spPr bwMode="auto">
          <a:xfrm>
            <a:off x="914400" y="4057650"/>
            <a:ext cx="17446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l-GR" b="1"/>
              <a:t>11-20 μονάδες</a:t>
            </a:r>
          </a:p>
        </p:txBody>
      </p:sp>
      <p:sp>
        <p:nvSpPr>
          <p:cNvPr id="1034" name="Text Box 11"/>
          <p:cNvSpPr txBox="1">
            <a:spLocks noChangeArrowheads="1"/>
          </p:cNvSpPr>
          <p:nvPr/>
        </p:nvSpPr>
        <p:spPr bwMode="auto">
          <a:xfrm>
            <a:off x="914400" y="4673600"/>
            <a:ext cx="17446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l-GR" b="1"/>
              <a:t>21-30 μονάδες</a:t>
            </a:r>
          </a:p>
        </p:txBody>
      </p:sp>
      <p:sp>
        <p:nvSpPr>
          <p:cNvPr id="1035" name="Rectangle 13"/>
          <p:cNvSpPr>
            <a:spLocks noChangeArrowheads="1"/>
          </p:cNvSpPr>
          <p:nvPr/>
        </p:nvSpPr>
        <p:spPr bwMode="auto">
          <a:xfrm>
            <a:off x="914400" y="5516563"/>
            <a:ext cx="17446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l-GR" b="1"/>
              <a:t>31-40 μονάδες</a:t>
            </a:r>
          </a:p>
        </p:txBody>
      </p:sp>
      <p:sp>
        <p:nvSpPr>
          <p:cNvPr id="1036" name="Rectangle 14"/>
          <p:cNvSpPr>
            <a:spLocks noChangeArrowheads="1"/>
          </p:cNvSpPr>
          <p:nvPr/>
        </p:nvSpPr>
        <p:spPr bwMode="auto">
          <a:xfrm>
            <a:off x="914400" y="5983288"/>
            <a:ext cx="1547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l-GR" b="1"/>
              <a:t>&gt;41 μονάδες</a:t>
            </a:r>
          </a:p>
        </p:txBody>
      </p:sp>
      <p:pic>
        <p:nvPicPr>
          <p:cNvPr id="103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8" y="904875"/>
            <a:ext cx="1604962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4" descr="violenc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35850" y="1714500"/>
            <a:ext cx="151130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xfrm>
            <a:off x="179388" y="274638"/>
            <a:ext cx="8964612" cy="1143000"/>
          </a:xfrm>
        </p:spPr>
        <p:txBody>
          <a:bodyPr/>
          <a:lstStyle/>
          <a:p>
            <a:pPr algn="l">
              <a:defRPr/>
            </a:pPr>
            <a:r>
              <a:rPr lang="el-GR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Προκαλεί την ίδια βλάβη σε όλους;</a:t>
            </a:r>
          </a:p>
        </p:txBody>
      </p:sp>
      <p:sp>
        <p:nvSpPr>
          <p:cNvPr id="21507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3400" indent="-533400">
              <a:lnSpc>
                <a:spcPct val="80000"/>
              </a:lnSpc>
              <a:buFont typeface="Arial" charset="0"/>
              <a:buAutoNum type="arabicPeriod"/>
              <a:defRPr/>
            </a:pPr>
            <a:r>
              <a:rPr lang="el-GR" sz="2800" dirty="0" smtClean="0">
                <a:ea typeface="ＭＳ Ｐゴシック" pitchFamily="-111" charset="-128"/>
              </a:rPr>
              <a:t> </a:t>
            </a:r>
            <a:r>
              <a:rPr lang="el-GR" sz="2800" dirty="0" smtClean="0">
                <a:latin typeface="+mj-lt"/>
                <a:ea typeface="ＭＳ Ｐゴシック" pitchFamily="-111" charset="-128"/>
              </a:rPr>
              <a:t>Φύλο (γυναίκες)</a:t>
            </a:r>
          </a:p>
          <a:p>
            <a:pPr marL="533400" indent="-533400">
              <a:lnSpc>
                <a:spcPct val="80000"/>
              </a:lnSpc>
              <a:buFont typeface="Arial" charset="0"/>
              <a:buAutoNum type="arabicPeriod"/>
              <a:defRPr/>
            </a:pPr>
            <a:endParaRPr lang="en-US" sz="2800" dirty="0" smtClean="0">
              <a:latin typeface="+mj-lt"/>
              <a:ea typeface="ＭＳ Ｐゴシック" pitchFamily="-111" charset="-128"/>
            </a:endParaRPr>
          </a:p>
          <a:p>
            <a:pPr marL="533400" indent="-533400">
              <a:lnSpc>
                <a:spcPct val="80000"/>
              </a:lnSpc>
              <a:buFont typeface="Arial" charset="0"/>
              <a:buAutoNum type="arabicPeriod"/>
              <a:defRPr/>
            </a:pPr>
            <a:r>
              <a:rPr lang="el-GR" sz="2800" dirty="0" smtClean="0">
                <a:latin typeface="+mj-lt"/>
                <a:ea typeface="ＭＳ Ｐゴシック" pitchFamily="-111" charset="-128"/>
              </a:rPr>
              <a:t>Άλλα προβλήματα υγείας </a:t>
            </a:r>
          </a:p>
          <a:p>
            <a:pPr marL="533400" indent="-533400">
              <a:lnSpc>
                <a:spcPct val="80000"/>
              </a:lnSpc>
              <a:buFont typeface="Arial" charset="0"/>
              <a:buAutoNum type="arabicPeriod"/>
              <a:defRPr/>
            </a:pPr>
            <a:endParaRPr lang="en-US" sz="2800" dirty="0" smtClean="0">
              <a:latin typeface="+mj-lt"/>
              <a:ea typeface="ＭＳ Ｐゴシック" pitchFamily="-111" charset="-128"/>
            </a:endParaRPr>
          </a:p>
          <a:p>
            <a:pPr marL="533400" indent="-533400">
              <a:lnSpc>
                <a:spcPct val="80000"/>
              </a:lnSpc>
              <a:buFont typeface="Arial" charset="0"/>
              <a:buAutoNum type="arabicPeriod"/>
              <a:defRPr/>
            </a:pPr>
            <a:r>
              <a:rPr lang="el-GR" sz="2800" dirty="0" smtClean="0">
                <a:latin typeface="+mj-lt"/>
                <a:ea typeface="ＭＳ Ｐゴシック" pitchFamily="-111" charset="-128"/>
              </a:rPr>
              <a:t>Ποσότητα </a:t>
            </a:r>
            <a:r>
              <a:rPr lang="en-US" sz="2800" dirty="0" smtClean="0">
                <a:latin typeface="+mj-lt"/>
                <a:ea typeface="ＭＳ Ｐゴシック" pitchFamily="-111" charset="-128"/>
              </a:rPr>
              <a:t> </a:t>
            </a:r>
            <a:endParaRPr lang="el-GR" sz="2800" dirty="0" smtClean="0">
              <a:latin typeface="+mj-lt"/>
              <a:ea typeface="ＭＳ Ｐゴシック" pitchFamily="-111" charset="-128"/>
            </a:endParaRPr>
          </a:p>
          <a:p>
            <a:pPr marL="533400" indent="-533400">
              <a:lnSpc>
                <a:spcPct val="80000"/>
              </a:lnSpc>
              <a:buFont typeface="Arial" charset="0"/>
              <a:buAutoNum type="arabicPeriod"/>
              <a:defRPr/>
            </a:pPr>
            <a:endParaRPr lang="en-US" sz="2800" dirty="0" smtClean="0">
              <a:latin typeface="+mj-lt"/>
              <a:ea typeface="ＭＳ Ｐゴシック" pitchFamily="-111" charset="-128"/>
            </a:endParaRPr>
          </a:p>
          <a:p>
            <a:pPr marL="533400" indent="-533400">
              <a:lnSpc>
                <a:spcPct val="80000"/>
              </a:lnSpc>
              <a:buFont typeface="Arial" charset="0"/>
              <a:buAutoNum type="arabicPeriod"/>
              <a:defRPr/>
            </a:pPr>
            <a:r>
              <a:rPr lang="el-GR" sz="2800" dirty="0" smtClean="0">
                <a:latin typeface="+mj-lt"/>
                <a:ea typeface="ＭＳ Ｐゴシック" pitchFamily="-111" charset="-128"/>
              </a:rPr>
              <a:t>Χρόνος κατανάλωσης</a:t>
            </a:r>
          </a:p>
          <a:p>
            <a:pPr marL="533400" indent="-533400">
              <a:lnSpc>
                <a:spcPct val="80000"/>
              </a:lnSpc>
              <a:buFont typeface="Arial" charset="0"/>
              <a:buAutoNum type="arabicPeriod"/>
              <a:defRPr/>
            </a:pPr>
            <a:endParaRPr lang="en-US" sz="2800" dirty="0" smtClean="0">
              <a:latin typeface="+mj-lt"/>
              <a:ea typeface="ＭＳ Ｐゴシック" pitchFamily="-111" charset="-128"/>
            </a:endParaRPr>
          </a:p>
          <a:p>
            <a:pPr marL="533400" indent="-533400">
              <a:lnSpc>
                <a:spcPct val="80000"/>
              </a:lnSpc>
              <a:buFont typeface="Arial" charset="0"/>
              <a:buAutoNum type="arabicPeriod"/>
              <a:defRPr/>
            </a:pPr>
            <a:r>
              <a:rPr lang="el-GR" sz="2800" dirty="0" smtClean="0">
                <a:latin typeface="+mj-lt"/>
                <a:ea typeface="ＭＳ Ｐゴシック" pitchFamily="-111" charset="-128"/>
              </a:rPr>
              <a:t>Ηλικία (κάτω από τα </a:t>
            </a:r>
            <a:r>
              <a:rPr lang="el-GR" sz="2800" b="1" dirty="0" smtClean="0">
                <a:latin typeface="+mj-lt"/>
                <a:ea typeface="ＭＳ Ｐゴシック" pitchFamily="-111" charset="-128"/>
              </a:rPr>
              <a:t>18 έτη</a:t>
            </a:r>
            <a:r>
              <a:rPr lang="el-GR" sz="2800" dirty="0" smtClean="0">
                <a:latin typeface="+mj-lt"/>
                <a:ea typeface="ＭＳ Ｐゴシック" pitchFamily="-111" charset="-128"/>
              </a:rPr>
              <a:t>) </a:t>
            </a:r>
            <a:endParaRPr lang="en-US" sz="2800" dirty="0" smtClean="0">
              <a:latin typeface="+mj-lt"/>
              <a:ea typeface="ＭＳ Ｐゴシック" pitchFamily="-111" charset="-128"/>
            </a:endParaRPr>
          </a:p>
          <a:p>
            <a:pPr marL="533400" indent="-533400">
              <a:lnSpc>
                <a:spcPct val="80000"/>
              </a:lnSpc>
              <a:defRPr/>
            </a:pPr>
            <a:endParaRPr lang="el-GR" sz="2800" dirty="0" smtClean="0">
              <a:latin typeface="+mj-lt"/>
              <a:ea typeface="ＭＳ Ｐゴシック" pitchFamily="-111" charset="-128"/>
            </a:endParaRPr>
          </a:p>
          <a:p>
            <a:pPr marL="533400" indent="-533400">
              <a:lnSpc>
                <a:spcPct val="80000"/>
              </a:lnSpc>
              <a:buFont typeface="Arial" charset="0"/>
              <a:buNone/>
              <a:defRPr/>
            </a:pPr>
            <a:endParaRPr lang="el-GR" sz="2800" dirty="0" smtClean="0">
              <a:solidFill>
                <a:schemeClr val="hlink"/>
              </a:solidFill>
              <a:ea typeface="ＭＳ Ｐゴシック" pitchFamily="-111" charset="-128"/>
            </a:endParaRPr>
          </a:p>
          <a:p>
            <a:pPr marL="533400" indent="-533400">
              <a:lnSpc>
                <a:spcPct val="80000"/>
              </a:lnSpc>
              <a:defRPr/>
            </a:pPr>
            <a:endParaRPr lang="el-GR" sz="2800" dirty="0" smtClean="0">
              <a:solidFill>
                <a:schemeClr val="hlink"/>
              </a:solidFill>
              <a:latin typeface="Arial" charset="0"/>
              <a:ea typeface="ＭＳ Ｐゴシック" pitchFamily="-111" charset="-128"/>
            </a:endParaRPr>
          </a:p>
          <a:p>
            <a:pPr marL="533400" indent="-533400">
              <a:lnSpc>
                <a:spcPct val="80000"/>
              </a:lnSpc>
              <a:defRPr/>
            </a:pPr>
            <a:endParaRPr lang="el-GR" sz="2800" dirty="0" smtClean="0">
              <a:latin typeface="MS Gothic" pitchFamily="49" charset="-128"/>
              <a:ea typeface="ＭＳ Ｐゴシック" pitchFamily="-111" charset="-128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93838" y="28575"/>
            <a:ext cx="6445250" cy="1492250"/>
          </a:xfrm>
        </p:spPr>
        <p:txBody>
          <a:bodyPr/>
          <a:lstStyle/>
          <a:p>
            <a:pPr eaLnBrk="1" hangingPunct="1"/>
            <a:r>
              <a:rPr lang="el-GR" sz="2800" b="1" smtClean="0">
                <a:solidFill>
                  <a:srgbClr val="C00000"/>
                </a:solidFill>
                <a:latin typeface="Comic Sans MS" pitchFamily="66" charset="0"/>
              </a:rPr>
              <a:t>ΚΟΙΝΩΝΙΚΕΣ ΕΠΙΠΤΩΣΕΙΣ </a:t>
            </a:r>
            <a:endParaRPr lang="it-IT" sz="2800" b="1" smtClean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107950" y="2730500"/>
            <a:ext cx="8786813" cy="429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l-GR" sz="2400" dirty="0">
                <a:latin typeface="+mn-lt"/>
              </a:rPr>
              <a:t>Διευκολύνει την Χρήση άλλων ουσιών</a:t>
            </a:r>
            <a:endParaRPr lang="it-IT" sz="2400" dirty="0">
              <a:latin typeface="+mn-lt"/>
            </a:endParaRP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l-GR" sz="2400" dirty="0">
                <a:latin typeface="+mn-lt"/>
              </a:rPr>
              <a:t>Ενισχύει επικίνδυνες σεξουαλικές συμπεριφορές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l-GR" sz="2400" dirty="0">
                <a:latin typeface="+mn-lt"/>
              </a:rPr>
              <a:t>Αυξάνει την παραβατικότητα</a:t>
            </a:r>
            <a:endParaRPr lang="it-IT" sz="2400" dirty="0">
              <a:latin typeface="+mn-lt"/>
            </a:endParaRP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l-GR" sz="2400" dirty="0">
                <a:latin typeface="+mn-lt"/>
              </a:rPr>
              <a:t>Προκαλεί  βίες συμπεριφορές 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l-GR" sz="2400" dirty="0">
                <a:latin typeface="+mn-lt"/>
              </a:rPr>
              <a:t>Χειροτερεύει την επικοινωνία</a:t>
            </a:r>
          </a:p>
          <a:p>
            <a:pPr>
              <a:spcBef>
                <a:spcPct val="50000"/>
              </a:spcBef>
              <a:defRPr/>
            </a:pPr>
            <a:r>
              <a:rPr lang="el-GR" sz="2400" b="1" i="1" dirty="0">
                <a:latin typeface="+mn-lt"/>
              </a:rPr>
              <a:t>Μεγιστοποιεί τις πιθανότητες να </a:t>
            </a:r>
          </a:p>
          <a:p>
            <a:pPr>
              <a:spcBef>
                <a:spcPct val="50000"/>
              </a:spcBef>
              <a:defRPr/>
            </a:pPr>
            <a:r>
              <a:rPr lang="el-G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μπλέξεις … ως θύτης ή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l-G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ως θύμα 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spcBef>
                <a:spcPct val="50000"/>
              </a:spcBef>
              <a:defRPr/>
            </a:pPr>
            <a:endParaRPr lang="it-IT" sz="2200" dirty="0">
              <a:latin typeface="+mn-lt"/>
            </a:endParaRPr>
          </a:p>
        </p:txBody>
      </p:sp>
      <p:pic>
        <p:nvPicPr>
          <p:cNvPr id="2053" name="Picture 5" descr="article-1017946-013739CF000004B0-646_468x58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9188" y="28575"/>
            <a:ext cx="16383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7" descr="drun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6463" y="5241925"/>
            <a:ext cx="257175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Ορθογώνιο"/>
          <p:cNvSpPr/>
          <p:nvPr/>
        </p:nvSpPr>
        <p:spPr>
          <a:xfrm>
            <a:off x="34925" y="1500188"/>
            <a:ext cx="6643688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400" dirty="0">
                <a:latin typeface="+mn-lt"/>
              </a:rPr>
              <a:t>Το</a:t>
            </a:r>
            <a:r>
              <a:rPr lang="el-GR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αλκοόλ </a:t>
            </a:r>
            <a:r>
              <a:rPr lang="el-GR" sz="2400" dirty="0">
                <a:latin typeface="+mn-lt"/>
              </a:rPr>
              <a:t>μειώνει τις αναστολές διευκολύνοντας επικίνδυνες συμπεριφορές:</a:t>
            </a:r>
          </a:p>
        </p:txBody>
      </p:sp>
      <p:pic>
        <p:nvPicPr>
          <p:cNvPr id="2056" name="Picture 9" descr="nosokomeia+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24525" y="1916113"/>
            <a:ext cx="1744663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0" name="Αντικείμενο 1"/>
          <p:cNvGraphicFramePr>
            <a:graphicFrameLocks noChangeAspect="1"/>
          </p:cNvGraphicFramePr>
          <p:nvPr/>
        </p:nvGraphicFramePr>
        <p:xfrm>
          <a:off x="7288213" y="3713163"/>
          <a:ext cx="1752600" cy="2076450"/>
        </p:xfrm>
        <a:graphic>
          <a:graphicData uri="http://schemas.openxmlformats.org/presentationml/2006/ole">
            <p:oleObj spid="_x0000_s2056" name="Φωτογραφία του Photo Editor" r:id="rId7" imgW="743054" imgH="952633" progId="">
              <p:embed/>
            </p:oleObj>
          </a:graphicData>
        </a:graphic>
      </p:graphicFrame>
      <p:pic>
        <p:nvPicPr>
          <p:cNvPr id="2057" name="Picture 12" descr="nosokomeia+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192722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44450"/>
            <a:ext cx="5292725" cy="6553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l-GR" sz="2400" b="1" dirty="0" smtClean="0">
              <a:solidFill>
                <a:srgbClr val="0D67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-111" charset="-128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l-GR" sz="2400" dirty="0" smtClean="0">
              <a:latin typeface="Arial" charset="0"/>
              <a:ea typeface="ＭＳ Ｐゴシック" pitchFamily="-111" charset="-128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US" sz="2400" dirty="0" smtClean="0">
              <a:latin typeface="Arial" charset="0"/>
              <a:ea typeface="ＭＳ Ｐゴシック" pitchFamily="-111" charset="-128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l-GR" sz="2400" dirty="0" smtClean="0">
                <a:latin typeface="Arial" charset="0"/>
                <a:ea typeface="ＭＳ Ｐゴシック" pitchFamily="-111" charset="-128"/>
              </a:rPr>
              <a:t>Ε</a:t>
            </a:r>
            <a:r>
              <a:rPr lang="el-GR" sz="2400" dirty="0" smtClean="0">
                <a:ea typeface="ＭＳ Ｐゴシック" pitchFamily="-111" charset="-128"/>
              </a:rPr>
              <a:t>πηρεάζει την ανάπτυξη του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l-GR" sz="2400" dirty="0" smtClean="0">
                <a:ea typeface="ＭＳ Ｐゴシック" pitchFamily="-111" charset="-128"/>
              </a:rPr>
              <a:t>εμβρύου που γεννιέται με το: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l-GR" sz="2400" dirty="0" smtClean="0">
              <a:solidFill>
                <a:srgbClr val="FF0000"/>
              </a:solidFill>
              <a:ea typeface="ＭＳ Ｐゴシック" pitchFamily="-111" charset="-128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US" sz="2400" dirty="0" smtClean="0">
              <a:solidFill>
                <a:srgbClr val="FF0000"/>
              </a:solidFill>
              <a:ea typeface="ＭＳ Ｐゴシック" pitchFamily="-111" charset="-128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l-GR" sz="2400" b="1" dirty="0" smtClean="0">
                <a:solidFill>
                  <a:srgbClr val="FF0000"/>
                </a:solidFill>
                <a:ea typeface="ＭＳ Ｐゴシック" pitchFamily="-111" charset="-128"/>
              </a:rPr>
              <a:t>Σύνδρομο Εμβρυικού Αλκοολισμού</a:t>
            </a:r>
            <a:r>
              <a:rPr lang="el-GR" sz="2400" b="1" dirty="0" smtClean="0">
                <a:ea typeface="ＭＳ Ｐゴシック" pitchFamily="-111" charset="-128"/>
              </a:rPr>
              <a:t> </a:t>
            </a:r>
          </a:p>
        </p:txBody>
      </p:sp>
      <p:pic>
        <p:nvPicPr>
          <p:cNvPr id="19459" name="Picture 4" descr="FAS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7500938" y="214313"/>
            <a:ext cx="1558925" cy="1758950"/>
          </a:xfrm>
        </p:spPr>
      </p:pic>
      <p:pic>
        <p:nvPicPr>
          <p:cNvPr id="19460" name="Picture 4" descr="FAS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" y="3059113"/>
            <a:ext cx="3943350" cy="375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8" descr="FA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1013" y="4238625"/>
            <a:ext cx="203517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9" descr="egkymosynh-thumb-smal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19625" y="188913"/>
            <a:ext cx="26670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2" descr="C:\Users\user\Desktop\ALKOOL\εικονες αλκοολ_γονείς\%CE%A3%CE%9A%CE%9B%CE%97%CE%A1%CE%A5%CE%9D%CE%A3%CE%97+1[1]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19700" y="2420938"/>
            <a:ext cx="2532063" cy="165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Ορθογώνιο"/>
          <p:cNvSpPr/>
          <p:nvPr/>
        </p:nvSpPr>
        <p:spPr>
          <a:xfrm>
            <a:off x="-312738" y="149225"/>
            <a:ext cx="4924426" cy="4302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200" b="1" dirty="0">
                <a:solidFill>
                  <a:srgbClr val="0D674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</a:t>
            </a:r>
            <a:r>
              <a:rPr lang="el-GR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Το ΑΛΚΟΟΛ στην ΕΓΚΥΜΟΣΥΝΗ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714500"/>
            <a:ext cx="8569325" cy="485775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l-GR" sz="2800" b="1" smtClean="0">
              <a:solidFill>
                <a:srgbClr val="FF0000"/>
              </a:solidFill>
            </a:endParaRPr>
          </a:p>
          <a:p>
            <a:pPr algn="ctr" eaLnBrk="1" hangingPunct="1">
              <a:buFontTx/>
              <a:buNone/>
            </a:pPr>
            <a:r>
              <a:rPr lang="el-GR" b="1" smtClean="0">
                <a:solidFill>
                  <a:srgbClr val="FF0000"/>
                </a:solidFill>
              </a:rPr>
              <a:t>ΔΕΝ ΧΡΕΙΑΖΕΤΑΙ ΝΑ ΜΕΘΥΣΕΙΣ!!</a:t>
            </a:r>
          </a:p>
          <a:p>
            <a:pPr eaLnBrk="1" hangingPunct="1"/>
            <a:r>
              <a:rPr lang="el-GR" sz="2800" smtClean="0"/>
              <a:t>Για 1 ώρα μετά από 1 μονάδα αλκοόλ στο αίμα </a:t>
            </a:r>
            <a:r>
              <a:rPr lang="en-US" sz="2800" smtClean="0"/>
              <a:t> →</a:t>
            </a:r>
            <a:endParaRPr lang="el-GR" sz="2800" smtClean="0"/>
          </a:p>
          <a:p>
            <a:pPr lvl="1" eaLnBrk="1" hangingPunct="1"/>
            <a:r>
              <a:rPr lang="el-GR" sz="2400" b="1" smtClean="0"/>
              <a:t>Αργά αντανακλαστικά </a:t>
            </a:r>
            <a:r>
              <a:rPr lang="el-GR" sz="2400" smtClean="0"/>
              <a:t>(φρενάρισμα από 0.75 </a:t>
            </a:r>
            <a:r>
              <a:rPr lang="en-US" sz="2400" smtClean="0"/>
              <a:t>sec </a:t>
            </a:r>
            <a:r>
              <a:rPr lang="el-GR" sz="2400" smtClean="0"/>
              <a:t>σε 1.5 </a:t>
            </a:r>
            <a:r>
              <a:rPr lang="en-US" sz="2400" smtClean="0"/>
              <a:t>sec</a:t>
            </a:r>
            <a:r>
              <a:rPr lang="el-GR" sz="2400" smtClean="0"/>
              <a:t>).</a:t>
            </a:r>
          </a:p>
          <a:p>
            <a:pPr lvl="1" eaLnBrk="1" hangingPunct="1"/>
            <a:r>
              <a:rPr lang="el-GR" sz="2400" b="1" smtClean="0"/>
              <a:t>Όραση σε τούνελ</a:t>
            </a:r>
          </a:p>
          <a:p>
            <a:pPr lvl="1" eaLnBrk="1" hangingPunct="1"/>
            <a:r>
              <a:rPr lang="el-GR" sz="2400" b="1" smtClean="0"/>
              <a:t>Μειωμένη συγκέντρωση</a:t>
            </a:r>
          </a:p>
          <a:p>
            <a:pPr lvl="1" eaLnBrk="1" hangingPunct="1"/>
            <a:r>
              <a:rPr lang="el-GR" sz="2400" b="1" smtClean="0"/>
              <a:t>Υπνηλία</a:t>
            </a:r>
          </a:p>
          <a:p>
            <a:pPr lvl="1" eaLnBrk="1" hangingPunct="1"/>
            <a:r>
              <a:rPr lang="el-GR" sz="2400" smtClean="0"/>
              <a:t>Αίσθημα ευφορίας «σιγουριάς» με </a:t>
            </a:r>
            <a:r>
              <a:rPr lang="el-GR" sz="2400" b="1" smtClean="0"/>
              <a:t>υποτίμηση των κινδύνων </a:t>
            </a:r>
          </a:p>
        </p:txBody>
      </p:sp>
      <p:pic>
        <p:nvPicPr>
          <p:cNvPr id="20483" name="Picture 9" descr="Diputados dan luz verde a eliminación de multa policial por alcotest bajo 0,3 gr/lt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88" y="633413"/>
            <a:ext cx="2357437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Ορθογώνιο"/>
          <p:cNvSpPr/>
          <p:nvPr/>
        </p:nvSpPr>
        <p:spPr>
          <a:xfrm>
            <a:off x="941388" y="0"/>
            <a:ext cx="726122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Πώς επιδρά το αλκοόλ στην οδήγηση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0485" name="Picture 2" descr="C:\Users\Laptop\Desktop\img al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0" y="3752850"/>
            <a:ext cx="37147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2" descr="C:\Users\Laptop\Documents\ergasia alkool\imagesCA6EG00T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10288" y="633413"/>
            <a:ext cx="2092325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l-G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ΑΛΚΟΟΛ 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&amp;</a:t>
            </a:r>
            <a:r>
              <a:rPr lang="el-G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ΔΙΑΦΗΜΙΣΗ</a:t>
            </a:r>
          </a:p>
        </p:txBody>
      </p:sp>
      <p:pic>
        <p:nvPicPr>
          <p:cNvPr id="21507" name="Picture 7" descr="chivas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163" y="981075"/>
            <a:ext cx="2573337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Bacardi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8488" y="1000125"/>
            <a:ext cx="2576512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1" descr="διαφ campari olga1_494x32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3" y="4572000"/>
            <a:ext cx="3128962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2" descr="C:\Users\Laptop\Pictures\foto alkool\223452_10151529236332355_765826354_n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63" y="1052513"/>
            <a:ext cx="2484437" cy="323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3" descr="heinekenJamminConcert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99200" y="4370388"/>
            <a:ext cx="1701800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ringjul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49675" y="4286250"/>
            <a:ext cx="1965325" cy="249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00013"/>
            <a:ext cx="5148263" cy="804863"/>
          </a:xfrm>
        </p:spPr>
        <p:txBody>
          <a:bodyPr anchor="b"/>
          <a:lstStyle/>
          <a:p>
            <a:pPr eaLnBrk="1" hangingPunct="1">
              <a:defRPr/>
            </a:pPr>
            <a:r>
              <a:rPr lang="el-G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Τι είναι το αλκοόλ;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71563"/>
            <a:ext cx="8453438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000099"/>
              </a:buClr>
              <a:buFont typeface="Wingdings" pitchFamily="2" charset="2"/>
              <a:buChar char="Ø"/>
              <a:defRPr/>
            </a:pPr>
            <a:r>
              <a:rPr lang="el-GR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Είναι</a:t>
            </a:r>
            <a:r>
              <a:rPr lang="el-GR" sz="2800" dirty="0" smtClean="0"/>
              <a:t> μια χημική ουσία</a:t>
            </a:r>
            <a:r>
              <a:rPr lang="en-US" sz="2800" b="1" dirty="0" smtClean="0">
                <a:solidFill>
                  <a:srgbClr val="FF0000"/>
                </a:solidFill>
              </a:rPr>
              <a:t> CH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3</a:t>
            </a:r>
            <a:r>
              <a:rPr lang="en-US" sz="2800" b="1" dirty="0" smtClean="0">
                <a:solidFill>
                  <a:srgbClr val="FF0000"/>
                </a:solidFill>
              </a:rPr>
              <a:t>-CH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</a:rPr>
              <a:t>-OH</a:t>
            </a:r>
            <a:endParaRPr lang="el-GR" sz="2800" dirty="0" smtClean="0"/>
          </a:p>
          <a:p>
            <a:pPr eaLnBrk="1" hangingPunct="1">
              <a:lnSpc>
                <a:spcPct val="90000"/>
              </a:lnSpc>
              <a:buClr>
                <a:srgbClr val="000099"/>
              </a:buClr>
              <a:buFont typeface="Wingdings" pitchFamily="2" charset="2"/>
              <a:buChar char="Ø"/>
              <a:defRPr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Clr>
                <a:srgbClr val="000099"/>
              </a:buClr>
              <a:buFont typeface="Wingdings" pitchFamily="2" charset="2"/>
              <a:buChar char="Ø"/>
              <a:defRPr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Clr>
                <a:srgbClr val="000099"/>
              </a:buClr>
              <a:buFont typeface="Wingdings" pitchFamily="2" charset="2"/>
              <a:buChar char="Ø"/>
              <a:defRPr/>
            </a:pPr>
            <a:r>
              <a:rPr lang="el-GR" sz="2800" dirty="0" smtClean="0"/>
              <a:t> αιθυλική αλκοόλη ή αιθανόλη</a:t>
            </a:r>
            <a:r>
              <a:rPr lang="en-US" sz="2800" dirty="0" smtClean="0"/>
              <a:t>, </a:t>
            </a:r>
            <a:r>
              <a:rPr lang="el-GR" sz="2800" dirty="0" smtClean="0"/>
              <a:t>ή απλά </a:t>
            </a:r>
            <a:r>
              <a:rPr lang="el-G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οινόπνευμα</a:t>
            </a:r>
            <a:endParaRPr lang="en-US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Clr>
                <a:srgbClr val="000099"/>
              </a:buClr>
              <a:buFont typeface="Wingdings" pitchFamily="2" charset="2"/>
              <a:buChar char="Ø"/>
              <a:defRPr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Clr>
                <a:srgbClr val="000099"/>
              </a:buClr>
              <a:buFont typeface="Wingdings" pitchFamily="2" charset="2"/>
              <a:buChar char="Ø"/>
              <a:defRPr/>
            </a:pPr>
            <a:r>
              <a:rPr lang="el-GR" sz="2800" dirty="0" smtClean="0"/>
              <a:t>Διαλυτικό, απολυμαντικό</a:t>
            </a:r>
          </a:p>
          <a:p>
            <a:pPr eaLnBrk="1" hangingPunct="1">
              <a:lnSpc>
                <a:spcPct val="90000"/>
              </a:lnSpc>
              <a:buClr>
                <a:srgbClr val="000099"/>
              </a:buClr>
              <a:buFont typeface="Wingdings" pitchFamily="2" charset="2"/>
              <a:buChar char="Ø"/>
              <a:defRPr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Clr>
                <a:srgbClr val="000099"/>
              </a:buClr>
              <a:buFont typeface="Arial" charset="0"/>
              <a:buNone/>
              <a:defRPr/>
            </a:pPr>
            <a:endParaRPr lang="el-GR" sz="2800" dirty="0" smtClean="0"/>
          </a:p>
          <a:p>
            <a:pPr eaLnBrk="1" hangingPunct="1">
              <a:lnSpc>
                <a:spcPct val="90000"/>
              </a:lnSpc>
              <a:buClr>
                <a:srgbClr val="000099"/>
              </a:buClr>
              <a:buFont typeface="Wingdings" pitchFamily="2" charset="2"/>
              <a:buChar char="Ø"/>
              <a:defRPr/>
            </a:pPr>
            <a:r>
              <a:rPr lang="el-GR" sz="2800" dirty="0" smtClean="0">
                <a:ea typeface="MS Gothic" pitchFamily="49" charset="-128"/>
              </a:rPr>
              <a:t>Είναι η ουσία που</a:t>
            </a:r>
            <a:r>
              <a:rPr lang="el-GR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Gothic" pitchFamily="49" charset="-128"/>
              </a:rPr>
              <a:t> </a:t>
            </a:r>
            <a:r>
              <a:rPr lang="el-GR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Gothic" pitchFamily="49" charset="-128"/>
              </a:rPr>
              <a:t>περιέχεται</a:t>
            </a:r>
            <a:r>
              <a:rPr lang="el-G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800" dirty="0" smtClean="0"/>
              <a:t>σε μπύρα</a:t>
            </a:r>
            <a:r>
              <a:rPr lang="en-US" sz="2800" dirty="0" smtClean="0"/>
              <a:t>, </a:t>
            </a:r>
            <a:r>
              <a:rPr lang="el-GR" sz="2800" dirty="0" smtClean="0"/>
              <a:t>κρασί</a:t>
            </a:r>
            <a:r>
              <a:rPr lang="en-US" sz="2800" dirty="0" smtClean="0"/>
              <a:t>, </a:t>
            </a:r>
            <a:r>
              <a:rPr lang="el-GR" sz="2800" dirty="0" smtClean="0"/>
              <a:t>ρακί, ουίσκι και  άλλα ποτά</a:t>
            </a:r>
            <a:r>
              <a:rPr lang="en-US" sz="2800" dirty="0" smtClean="0"/>
              <a:t> </a:t>
            </a:r>
            <a:endParaRPr lang="el-GR" sz="2800" dirty="0" smtClean="0"/>
          </a:p>
          <a:p>
            <a:pPr eaLnBrk="1" hangingPunct="1">
              <a:lnSpc>
                <a:spcPct val="90000"/>
              </a:lnSpc>
              <a:buClr>
                <a:srgbClr val="000099"/>
              </a:buClr>
              <a:buFont typeface="Wingdings" pitchFamily="2" charset="2"/>
              <a:buChar char="Ø"/>
              <a:defRPr/>
            </a:pPr>
            <a:endParaRPr lang="el-GR" sz="2800" dirty="0" smtClean="0"/>
          </a:p>
        </p:txBody>
      </p:sp>
      <p:pic>
        <p:nvPicPr>
          <p:cNvPr id="6148" name="Picture 2" descr="Αποτέλεσμα εικόνας για οινοπνευμ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4325" y="3071813"/>
            <a:ext cx="2193925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4" descr="http://www.gr.all.biz/img/gr/catalog/404.pn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24650" y="119063"/>
            <a:ext cx="2247900" cy="216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9" descr="An_Open_Can_Beer_Royalty_Free_Clipart_Picture_090323-131185-46300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62388" y="5414963"/>
            <a:ext cx="995362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6" descr="https://encrypted-tbn3.gstatic.com/images?q=tbn:ANd9GcRx3eqygXrgZijpj4ZtGxUt-gHRuEAsEtpEM5QvT8LxbfmO6fWsXZu6vanz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15163" y="5751513"/>
            <a:ext cx="205740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10" descr="sfinaki_-cheerio_56088"/>
          <p:cNvPicPr>
            <a:picLocks noChangeAspect="1" noChangeArrowheads="1"/>
          </p:cNvPicPr>
          <p:nvPr/>
        </p:nvPicPr>
        <p:blipFill>
          <a:blip r:embed="rId8"/>
          <a:srcRect l="39063" t="26161" r="34209" b="29388"/>
          <a:stretch>
            <a:fillRect/>
          </a:stretch>
        </p:blipFill>
        <p:spPr bwMode="auto">
          <a:xfrm>
            <a:off x="4995863" y="5948363"/>
            <a:ext cx="43338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7" descr="scotchsplash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43563" y="5462588"/>
            <a:ext cx="1081087" cy="135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" descr="C:\Users\koinyp3\Desktop\images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633913" y="3324225"/>
            <a:ext cx="1509712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s15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22763" y="3124200"/>
            <a:ext cx="4786312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 descr="podium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3725" y="17463"/>
            <a:ext cx="597535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s2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981200"/>
            <a:ext cx="4343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0" y="476250"/>
            <a:ext cx="2819400" cy="1200150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defTabSz="914400" eaLnBrk="1" hangingPunct="1">
              <a:spcBef>
                <a:spcPct val="50000"/>
              </a:spcBef>
              <a:defRPr/>
            </a:pPr>
            <a:r>
              <a:rPr lang="el-GR" sz="3600" b="1" dirty="0" smtClean="0">
                <a:solidFill>
                  <a:srgbClr val="FFFF00"/>
                </a:solidFill>
                <a:latin typeface="+mn-lt"/>
              </a:rPr>
              <a:t>Αλκοόλ και σπορ </a:t>
            </a:r>
            <a:endParaRPr lang="it-IT" sz="3600" b="1" dirty="0" smtClean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22534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39200" y="6629400"/>
            <a:ext cx="228600" cy="152400"/>
          </a:xfrm>
          <a:prstGeom prst="actionButtonForwardNex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defTabSz="914400"/>
            <a:endParaRPr lang="el-GR"/>
          </a:p>
        </p:txBody>
      </p:sp>
      <p:sp>
        <p:nvSpPr>
          <p:cNvPr id="22535" name="AutoShape 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 flipV="1">
            <a:off x="8534400" y="6629400"/>
            <a:ext cx="228600" cy="152400"/>
          </a:xfrm>
          <a:prstGeom prst="actionButtonBackPrevious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defTabSz="914400"/>
            <a:endParaRPr lang="el-G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8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 </a:t>
            </a:r>
          </a:p>
        </p:txBody>
      </p:sp>
      <p:pic>
        <p:nvPicPr>
          <p:cNvPr id="23555" name="Picture 6" descr="heineken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687638"/>
            <a:ext cx="2876550" cy="409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krombacherbox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81750" y="857250"/>
            <a:ext cx="2690813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1" descr="διαφημ usb_beer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32138" y="1908175"/>
            <a:ext cx="321310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Text Box 3"/>
          <p:cNvSpPr txBox="1">
            <a:spLocks noChangeArrowheads="1"/>
          </p:cNvSpPr>
          <p:nvPr/>
        </p:nvSpPr>
        <p:spPr bwMode="auto">
          <a:xfrm>
            <a:off x="142875" y="228600"/>
            <a:ext cx="5535613" cy="584200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it-IT" sz="3200" b="1">
                <a:solidFill>
                  <a:srgbClr val="FFFF00"/>
                </a:solidFill>
                <a:latin typeface="Times New Roman" pitchFamily="18" charset="0"/>
              </a:rPr>
              <a:t>INTERNET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5"/>
          <p:cNvSpPr txBox="1">
            <a:spLocks noChangeArrowheads="1"/>
          </p:cNvSpPr>
          <p:nvPr/>
        </p:nvSpPr>
        <p:spPr bwMode="auto">
          <a:xfrm>
            <a:off x="228600" y="44450"/>
            <a:ext cx="3810000" cy="64135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defTabSz="914400" eaLnBrk="1" hangingPunct="1">
              <a:spcBef>
                <a:spcPct val="50000"/>
              </a:spcBef>
              <a:defRPr/>
            </a:pPr>
            <a:r>
              <a:rPr lang="el-GR" sz="3600" b="1" dirty="0" err="1" smtClean="0">
                <a:solidFill>
                  <a:srgbClr val="FFFF00"/>
                </a:solidFill>
                <a:latin typeface="+mn-lt"/>
              </a:rPr>
              <a:t>Αλκοπόπς</a:t>
            </a:r>
            <a:endParaRPr lang="it-IT" sz="3600" b="1" dirty="0" smtClean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24579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39200" y="6629400"/>
            <a:ext cx="228600" cy="152400"/>
          </a:xfrm>
          <a:prstGeom prst="actionButtonForwardNex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defTabSz="914400"/>
            <a:endParaRPr lang="el-GR"/>
          </a:p>
        </p:txBody>
      </p:sp>
      <p:sp>
        <p:nvSpPr>
          <p:cNvPr id="24580" name="AutoShape 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 flipV="1">
            <a:off x="8534400" y="6629400"/>
            <a:ext cx="228600" cy="152400"/>
          </a:xfrm>
          <a:prstGeom prst="actionButtonBackPrevious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defTabSz="914400"/>
            <a:endParaRPr lang="el-GR"/>
          </a:p>
        </p:txBody>
      </p:sp>
      <p:pic>
        <p:nvPicPr>
          <p:cNvPr id="24581" name="Picture 10" descr="alcopops-mi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079500"/>
            <a:ext cx="40386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12" descr="alcopops-300a-0222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03875" y="260350"/>
            <a:ext cx="3216275" cy="284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0" y="5368925"/>
            <a:ext cx="9463088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l-GR" sz="5400" b="1">
                <a:solidFill>
                  <a:srgbClr val="FF0000"/>
                </a:solidFill>
              </a:rPr>
              <a:t>ΘΕΛΟΥΝ ΝΑ ΠΟΥΛΗΣΟΥΝ!!!</a:t>
            </a:r>
          </a:p>
        </p:txBody>
      </p:sp>
      <p:pic>
        <p:nvPicPr>
          <p:cNvPr id="24584" name="Picture 9" descr="emoticons,iStockphoto,γλώσσες,εκφράσεις,συναισθήματα,χαμόγελα,χαμογελαστές φάτσες,χαμογελαστές φατσούλες,χαμογελαστή έκφραση,χαμογελαστή φάτσα,χαμογελαστή φατσούλα,χαμογελαστό πρόσωπο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37313" y="3738563"/>
            <a:ext cx="1539875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3" name="11 - TextBox"/>
          <p:cNvSpPr txBox="1">
            <a:spLocks noChangeArrowheads="1"/>
          </p:cNvSpPr>
          <p:nvPr/>
        </p:nvSpPr>
        <p:spPr bwMode="auto">
          <a:xfrm>
            <a:off x="228600" y="3357563"/>
            <a:ext cx="57832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l-GR" sz="2400" b="1" i="1" dirty="0"/>
              <a:t>          </a:t>
            </a:r>
            <a:r>
              <a:rPr lang="el-GR" sz="2400" b="1" i="1" dirty="0">
                <a:latin typeface="+mn-lt"/>
              </a:rPr>
              <a:t>δεν είναι αναψυκτικά</a:t>
            </a:r>
          </a:p>
          <a:p>
            <a:pPr>
              <a:defRPr/>
            </a:pPr>
            <a:endParaRPr lang="el-GR" sz="2400" b="1" dirty="0">
              <a:latin typeface="+mn-lt"/>
            </a:endParaRPr>
          </a:p>
          <a:p>
            <a:pPr algn="ctr">
              <a:defRPr/>
            </a:pPr>
            <a:r>
              <a:rPr lang="el-GR" sz="2400" b="1" dirty="0"/>
              <a:t>     </a:t>
            </a:r>
            <a:r>
              <a:rPr lang="el-GR" sz="2400" dirty="0"/>
              <a:t> </a:t>
            </a:r>
            <a:r>
              <a:rPr lang="el-GR" sz="2400" b="1" dirty="0"/>
              <a:t>περιέχουν</a:t>
            </a:r>
            <a:r>
              <a:rPr lang="el-GR" sz="2400" dirty="0"/>
              <a:t> </a:t>
            </a:r>
            <a:r>
              <a:rPr lang="el-GR" sz="2400" b="1" dirty="0">
                <a:latin typeface="+mn-lt"/>
              </a:rPr>
              <a:t>4% αλκοόλ 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alcopopad"/>
          <p:cNvPicPr>
            <a:picLocks noChangeAspect="1" noChangeArrowheads="1"/>
          </p:cNvPicPr>
          <p:nvPr/>
        </p:nvPicPr>
        <p:blipFill>
          <a:blip r:embed="rId3"/>
          <a:srcRect b="30547"/>
          <a:stretch>
            <a:fillRect/>
          </a:stretch>
        </p:blipFill>
        <p:spPr bwMode="auto">
          <a:xfrm>
            <a:off x="638175" y="0"/>
            <a:ext cx="789463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2" descr="C:\Users\Laptop\Documents\ergasia alkool\imagesCAVHNUVQ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35150" y="4652963"/>
            <a:ext cx="5184775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3 - TextBox"/>
          <p:cNvSpPr txBox="1">
            <a:spLocks noChangeArrowheads="1"/>
          </p:cNvSpPr>
          <p:nvPr/>
        </p:nvSpPr>
        <p:spPr bwMode="auto">
          <a:xfrm>
            <a:off x="928688" y="3729038"/>
            <a:ext cx="7416800" cy="9239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l-GR" sz="5400" b="1" dirty="0" smtClean="0">
                <a:solidFill>
                  <a:srgbClr val="FF0000"/>
                </a:solidFill>
                <a:latin typeface="+mj-lt"/>
              </a:rPr>
              <a:t>Το αλκοόλ παχαίνει!!!!!!!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 descr="δια αντι spoof_absolut_a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1079500"/>
            <a:ext cx="3700462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5 - TextBox"/>
          <p:cNvSpPr txBox="1">
            <a:spLocks noChangeArrowheads="1"/>
          </p:cNvSpPr>
          <p:nvPr/>
        </p:nvSpPr>
        <p:spPr bwMode="auto">
          <a:xfrm>
            <a:off x="0" y="260350"/>
            <a:ext cx="82677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l-GR" sz="3800" b="1" dirty="0">
                <a:solidFill>
                  <a:srgbClr val="FF0000"/>
                </a:solidFill>
                <a:latin typeface="+mn-lt"/>
              </a:rPr>
              <a:t>…δεν αναφέρουν τους κινδύνους……… </a:t>
            </a:r>
            <a:endParaRPr lang="en-US" sz="3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3796" name="3 - Ορθογώνιο"/>
          <p:cNvSpPr>
            <a:spLocks noChangeArrowheads="1"/>
          </p:cNvSpPr>
          <p:nvPr/>
        </p:nvSpPr>
        <p:spPr bwMode="auto">
          <a:xfrm>
            <a:off x="900113" y="5949950"/>
            <a:ext cx="7664450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l-GR" sz="3600" b="1" dirty="0">
                <a:solidFill>
                  <a:srgbClr val="0D674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ΘΕΛΟΥΝ ΝΑ ΠΟΥΛΗΣΟΥΝ!!!</a:t>
            </a:r>
          </a:p>
        </p:txBody>
      </p:sp>
      <p:pic>
        <p:nvPicPr>
          <p:cNvPr id="26629" name="Picture 9" descr="emoticons,iStockphoto,γλώσσες,εκφράσεις,συναισθήματα,χαμόγελα,χαμογελαστές φάτσες,χαμογελαστές φατσούλες,χαμογελαστή έκφραση,χαμογελαστή φάτσα,χαμογελαστή φατσούλα,χαμογελαστό πρόσωπο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97763" y="5264150"/>
            <a:ext cx="1539875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827088" y="6361113"/>
            <a:ext cx="76533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defRPr/>
            </a:pPr>
            <a:r>
              <a:rPr lang="el-GR" sz="28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 </a:t>
            </a:r>
            <a:r>
              <a:rPr lang="el-GR" sz="2800" b="1" u="sng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μονάδα </a:t>
            </a:r>
            <a:r>
              <a:rPr lang="el-GR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= 12 </a:t>
            </a:r>
            <a:r>
              <a:rPr lang="el-GR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γρ</a:t>
            </a:r>
            <a:r>
              <a:rPr lang="el-GR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αλκοόλ </a:t>
            </a:r>
          </a:p>
        </p:txBody>
      </p:sp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642938" y="5572125"/>
            <a:ext cx="1619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l-GR">
                <a:solidFill>
                  <a:srgbClr val="FF0000"/>
                </a:solidFill>
              </a:rPr>
              <a:t>Μπύρα 330</a:t>
            </a:r>
            <a:r>
              <a:rPr lang="en-US">
                <a:solidFill>
                  <a:srgbClr val="FF0000"/>
                </a:solidFill>
              </a:rPr>
              <a:t>ml</a:t>
            </a:r>
          </a:p>
          <a:p>
            <a:pPr defTabSz="914400"/>
            <a:r>
              <a:rPr lang="en-US">
                <a:solidFill>
                  <a:srgbClr val="FF0000"/>
                </a:solidFill>
              </a:rPr>
              <a:t> </a:t>
            </a:r>
            <a:r>
              <a:rPr lang="el-GR">
                <a:solidFill>
                  <a:srgbClr val="FF0000"/>
                </a:solidFill>
              </a:rPr>
              <a:t> (ζύμωση)</a:t>
            </a:r>
          </a:p>
        </p:txBody>
      </p:sp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3714750" y="5715000"/>
            <a:ext cx="14890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l-GR">
                <a:solidFill>
                  <a:srgbClr val="FF0000"/>
                </a:solidFill>
              </a:rPr>
              <a:t>Κρασί</a:t>
            </a:r>
            <a:r>
              <a:rPr lang="en-US">
                <a:solidFill>
                  <a:srgbClr val="FF0000"/>
                </a:solidFill>
              </a:rPr>
              <a:t> 12</a:t>
            </a:r>
            <a:r>
              <a:rPr lang="el-GR">
                <a:solidFill>
                  <a:srgbClr val="FF0000"/>
                </a:solidFill>
              </a:rPr>
              <a:t>0</a:t>
            </a:r>
            <a:r>
              <a:rPr lang="en-US">
                <a:solidFill>
                  <a:srgbClr val="FF0000"/>
                </a:solidFill>
              </a:rPr>
              <a:t>ml</a:t>
            </a:r>
            <a:endParaRPr lang="el-GR">
              <a:solidFill>
                <a:srgbClr val="FF0000"/>
              </a:solidFill>
            </a:endParaRPr>
          </a:p>
          <a:p>
            <a:pPr defTabSz="914400"/>
            <a:r>
              <a:rPr lang="el-GR">
                <a:solidFill>
                  <a:srgbClr val="FF0000"/>
                </a:solidFill>
              </a:rPr>
              <a:t>  (ζύμωση)</a:t>
            </a:r>
          </a:p>
        </p:txBody>
      </p:sp>
      <p:sp>
        <p:nvSpPr>
          <p:cNvPr id="27653" name="Text Box 6"/>
          <p:cNvSpPr txBox="1">
            <a:spLocks noChangeArrowheads="1"/>
          </p:cNvSpPr>
          <p:nvPr/>
        </p:nvSpPr>
        <p:spPr bwMode="auto">
          <a:xfrm>
            <a:off x="6429375" y="5500688"/>
            <a:ext cx="20510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/>
              <a:t>   </a:t>
            </a:r>
            <a:r>
              <a:rPr lang="el-GR">
                <a:solidFill>
                  <a:srgbClr val="FF0000"/>
                </a:solidFill>
              </a:rPr>
              <a:t>ουίσκι 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l-GR">
                <a:solidFill>
                  <a:srgbClr val="FF0000"/>
                </a:solidFill>
              </a:rPr>
              <a:t>45</a:t>
            </a:r>
            <a:r>
              <a:rPr lang="en-US">
                <a:solidFill>
                  <a:srgbClr val="FF0000"/>
                </a:solidFill>
              </a:rPr>
              <a:t>ml</a:t>
            </a:r>
            <a:r>
              <a:rPr lang="el-GR">
                <a:solidFill>
                  <a:srgbClr val="FF0000"/>
                </a:solidFill>
              </a:rPr>
              <a:t>    </a:t>
            </a:r>
            <a:r>
              <a:rPr lang="en-US">
                <a:solidFill>
                  <a:srgbClr val="FF0000"/>
                </a:solidFill>
              </a:rPr>
              <a:t>      </a:t>
            </a:r>
            <a:endParaRPr lang="el-GR">
              <a:solidFill>
                <a:srgbClr val="FF0000"/>
              </a:solidFill>
            </a:endParaRPr>
          </a:p>
          <a:p>
            <a:pPr defTabSz="914400"/>
            <a:r>
              <a:rPr lang="el-GR">
                <a:solidFill>
                  <a:srgbClr val="FF0000"/>
                </a:solidFill>
              </a:rPr>
              <a:t>   (απόσταξη)</a:t>
            </a:r>
          </a:p>
        </p:txBody>
      </p:sp>
      <p:pic>
        <p:nvPicPr>
          <p:cNvPr id="27654" name="Picture 9" descr="scotchsplas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75" y="3429000"/>
            <a:ext cx="1643063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2" descr="EquivGra"/>
          <p:cNvPicPr>
            <a:picLocks noChangeAspect="1" noChangeArrowheads="1"/>
          </p:cNvPicPr>
          <p:nvPr/>
        </p:nvPicPr>
        <p:blipFill>
          <a:blip r:embed="rId4"/>
          <a:srcRect l="39122" r="30478"/>
          <a:stretch>
            <a:fillRect/>
          </a:stretch>
        </p:blipFill>
        <p:spPr bwMode="auto">
          <a:xfrm>
            <a:off x="3635375" y="2879725"/>
            <a:ext cx="1508125" cy="28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12" descr="Προβολή εικόνας πλήρους μεγέθους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9300" y="3071813"/>
            <a:ext cx="1465263" cy="244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Ορθογώνιο"/>
          <p:cNvSpPr/>
          <p:nvPr/>
        </p:nvSpPr>
        <p:spPr>
          <a:xfrm>
            <a:off x="0" y="0"/>
            <a:ext cx="903605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Ασφαλή χρήση του αλκοόλ για ενήλικες</a:t>
            </a:r>
            <a:endParaRPr lang="el-GR" sz="3200" dirty="0">
              <a:solidFill>
                <a:srgbClr val="C00000"/>
              </a:solidFill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357188" y="1214438"/>
            <a:ext cx="8786812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002060"/>
                </a:solidFill>
                <a:latin typeface="+mn-lt"/>
              </a:rPr>
              <a:t>    </a:t>
            </a:r>
            <a:r>
              <a:rPr lang="el-GR" sz="2800" dirty="0">
                <a:latin typeface="+mn-lt"/>
              </a:rPr>
              <a:t>Μέχρι </a:t>
            </a:r>
            <a:r>
              <a:rPr lang="el-GR" sz="2800" b="1" dirty="0">
                <a:latin typeface="+mn-lt"/>
              </a:rPr>
              <a:t>2</a:t>
            </a:r>
            <a:r>
              <a:rPr lang="el-GR" sz="2800" dirty="0">
                <a:latin typeface="+mn-lt"/>
              </a:rPr>
              <a:t> μονάδες την ημέρα για τον </a:t>
            </a:r>
            <a:r>
              <a:rPr lang="el-GR" sz="2800" b="1" i="1" dirty="0">
                <a:latin typeface="+mn-lt"/>
              </a:rPr>
              <a:t>ενήλικα άνδρα</a:t>
            </a:r>
          </a:p>
          <a:p>
            <a:pPr>
              <a:defRPr/>
            </a:pPr>
            <a:r>
              <a:rPr lang="el-GR" sz="2800" dirty="0">
                <a:latin typeface="+mn-lt"/>
              </a:rPr>
              <a:t>    Μέχρι</a:t>
            </a:r>
            <a:r>
              <a:rPr lang="el-GR" sz="2800" b="1" dirty="0">
                <a:latin typeface="+mn-lt"/>
              </a:rPr>
              <a:t> 1 </a:t>
            </a:r>
            <a:r>
              <a:rPr lang="el-GR" sz="2800" dirty="0">
                <a:latin typeface="+mn-lt"/>
              </a:rPr>
              <a:t>μονάδα την ημέρα για την </a:t>
            </a:r>
            <a:r>
              <a:rPr lang="el-GR" sz="2800" b="1" i="1" dirty="0">
                <a:latin typeface="+mn-lt"/>
              </a:rPr>
              <a:t>ενήλικη γυναίκα </a:t>
            </a:r>
          </a:p>
          <a:p>
            <a:pPr>
              <a:defRPr/>
            </a:pPr>
            <a:r>
              <a:rPr lang="el-GR" sz="2800" dirty="0">
                <a:latin typeface="+mn-lt"/>
              </a:rPr>
              <a:t>    Μέχρι </a:t>
            </a:r>
            <a:r>
              <a:rPr lang="el-GR" sz="2800" b="1" dirty="0">
                <a:latin typeface="+mn-lt"/>
              </a:rPr>
              <a:t>1</a:t>
            </a:r>
            <a:r>
              <a:rPr lang="el-GR" sz="2800" dirty="0">
                <a:latin typeface="+mn-lt"/>
              </a:rPr>
              <a:t> μονάδα την ημέρα οι</a:t>
            </a:r>
            <a:r>
              <a:rPr lang="el-GR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l-GR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Ηλικιωμένοι&gt;65 ετών</a:t>
            </a:r>
            <a:r>
              <a:rPr lang="el-GR" sz="2400" b="1" dirty="0">
                <a:latin typeface="+mn-lt"/>
              </a:rPr>
              <a:t>   </a:t>
            </a:r>
            <a:endParaRPr lang="el-GR" sz="2400" b="1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l-G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+mn-cs"/>
              </a:rPr>
              <a:t>Όσο Λιγότερο - Τόσο καλύτερα!!!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9144000" cy="4686300"/>
          </a:xfrm>
        </p:spPr>
        <p:txBody>
          <a:bodyPr/>
          <a:lstStyle/>
          <a:p>
            <a:pPr marL="514350" indent="-514350" eaLnBrk="1" hangingPunct="1">
              <a:lnSpc>
                <a:spcPct val="90000"/>
              </a:lnSpc>
              <a:buFontTx/>
              <a:buNone/>
            </a:pPr>
            <a:endParaRPr lang="el-GR" sz="2800" smtClean="0"/>
          </a:p>
          <a:p>
            <a:pPr marL="514350" indent="-514350" eaLnBrk="1" hangingPunct="1">
              <a:lnSpc>
                <a:spcPct val="90000"/>
              </a:lnSpc>
              <a:buFontTx/>
              <a:buNone/>
            </a:pPr>
            <a:r>
              <a:rPr lang="el-GR" sz="3600" smtClean="0"/>
              <a:t>Μικρή χρήση, μικρή επικινδυνότητα  </a:t>
            </a:r>
          </a:p>
          <a:p>
            <a:pPr marL="514350" indent="-514350" eaLnBrk="1" hangingPunct="1">
              <a:lnSpc>
                <a:spcPct val="90000"/>
              </a:lnSpc>
              <a:buFontTx/>
              <a:buNone/>
            </a:pPr>
            <a:endParaRPr lang="el-GR" sz="3600" smtClean="0"/>
          </a:p>
          <a:p>
            <a:pPr marL="514350" indent="-514350" eaLnBrk="1" hangingPunct="1">
              <a:lnSpc>
                <a:spcPct val="90000"/>
              </a:lnSpc>
              <a:buFontTx/>
              <a:buNone/>
            </a:pPr>
            <a:r>
              <a:rPr lang="el-GR" sz="3600" smtClean="0"/>
              <a:t>Μέτρια χρήση, μέτρια επικινδυνότητα</a:t>
            </a:r>
          </a:p>
          <a:p>
            <a:pPr marL="514350" indent="-514350" eaLnBrk="1" hangingPunct="1">
              <a:lnSpc>
                <a:spcPct val="90000"/>
              </a:lnSpc>
              <a:buFontTx/>
              <a:buNone/>
            </a:pPr>
            <a:endParaRPr lang="el-GR" sz="3600" smtClean="0"/>
          </a:p>
          <a:p>
            <a:pPr marL="514350" indent="-514350" eaLnBrk="1" hangingPunct="1">
              <a:lnSpc>
                <a:spcPct val="90000"/>
              </a:lnSpc>
              <a:buFontTx/>
              <a:buNone/>
            </a:pPr>
            <a:r>
              <a:rPr lang="el-GR" sz="3600" smtClean="0"/>
              <a:t>Μεγάλη χρήση, μεγάλη επικινδυνότητα!!!!!!! </a:t>
            </a:r>
          </a:p>
        </p:txBody>
      </p:sp>
      <p:pic>
        <p:nvPicPr>
          <p:cNvPr id="28676" name="Picture 5" descr="Deutsche Welle: Ξεχάστε τους Γερμανούς με την μπύρα στο χέρι - Αρχίζουν τους χυμού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213" y="5157788"/>
            <a:ext cx="2830512" cy="159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892175"/>
            <a:ext cx="3529013" cy="230981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+mn-cs"/>
              </a:rPr>
              <a:t>Αλκοόλ: ΠΟΤΕ!</a:t>
            </a:r>
            <a:endParaRPr lang="en-GB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3500438"/>
            <a:ext cx="8686800" cy="1584325"/>
          </a:xfrm>
        </p:spPr>
        <p:txBody>
          <a:bodyPr/>
          <a:lstStyle/>
          <a:p>
            <a:r>
              <a:rPr lang="el-GR" sz="2800" smtClean="0"/>
              <a:t>Οδηγοί </a:t>
            </a:r>
            <a:r>
              <a:rPr lang="el-GR" sz="2800" b="1" smtClean="0"/>
              <a:t>αυτοκινήτου, μοτοσυκλέτας, ποδήλατου</a:t>
            </a:r>
          </a:p>
          <a:p>
            <a:r>
              <a:rPr lang="el-GR" sz="2800" smtClean="0"/>
              <a:t>Χειριστές μηχανημάτων</a:t>
            </a:r>
          </a:p>
          <a:p>
            <a:pPr>
              <a:buFont typeface="Arial" charset="0"/>
              <a:buNone/>
            </a:pPr>
            <a:endParaRPr lang="el-GR" sz="2800" smtClean="0">
              <a:solidFill>
                <a:srgbClr val="000099"/>
              </a:solidFill>
            </a:endParaRPr>
          </a:p>
          <a:p>
            <a:r>
              <a:rPr lang="el-GR" sz="2800" smtClean="0"/>
              <a:t>Μαζί με ορισμένα </a:t>
            </a:r>
            <a:r>
              <a:rPr lang="el-GR" sz="2800" b="1" smtClean="0"/>
              <a:t>φάρμακα</a:t>
            </a:r>
          </a:p>
          <a:p>
            <a:pPr>
              <a:buFont typeface="Arial" charset="0"/>
              <a:buNone/>
            </a:pPr>
            <a:endParaRPr lang="el-GR" sz="2800" smtClean="0">
              <a:solidFill>
                <a:srgbClr val="000099"/>
              </a:solidFill>
            </a:endParaRPr>
          </a:p>
          <a:p>
            <a:r>
              <a:rPr lang="el-GR" sz="2800" smtClean="0">
                <a:solidFill>
                  <a:srgbClr val="000099"/>
                </a:solidFill>
              </a:rPr>
              <a:t> </a:t>
            </a:r>
            <a:r>
              <a:rPr lang="el-GR" sz="2800" smtClean="0"/>
              <a:t>Σε ορισμένους ασθενείς</a:t>
            </a:r>
          </a:p>
        </p:txBody>
      </p:sp>
      <p:sp>
        <p:nvSpPr>
          <p:cNvPr id="29700" name="Rectangle 5"/>
          <p:cNvSpPr>
            <a:spLocks noChangeArrowheads="1"/>
          </p:cNvSpPr>
          <p:nvPr/>
        </p:nvSpPr>
        <p:spPr bwMode="auto">
          <a:xfrm>
            <a:off x="0" y="2762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endParaRPr lang="el-GR">
              <a:latin typeface="Calibri" pitchFamily="34" charset="0"/>
            </a:endParaRPr>
          </a:p>
        </p:txBody>
      </p:sp>
      <p:pic>
        <p:nvPicPr>
          <p:cNvPr id="29701" name="Picture 12" descr="no_drink_and_drive-300x3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0650" y="3213100"/>
            <a:ext cx="1187450" cy="118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7" descr="ANd9GcR3FvqpSFIfVGakFrw55LEepVnDvF1_X_KLmrtryvbTlo7T1R4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78313" y="5949950"/>
            <a:ext cx="1373187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9" descr="ANd9GcT-hF8WHNyVyTxd1xey4RwGwSR8Oq8y3YQJWuVPFlpYVmJLmbjZwJOnkQ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7900" y="4797425"/>
            <a:ext cx="1439863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4" name="8 - Ορθογώνιο"/>
          <p:cNvSpPr>
            <a:spLocks noChangeArrowheads="1"/>
          </p:cNvSpPr>
          <p:nvPr/>
        </p:nvSpPr>
        <p:spPr bwMode="auto">
          <a:xfrm>
            <a:off x="34925" y="2546350"/>
            <a:ext cx="42767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buFont typeface="Arial" charset="0"/>
              <a:buChar char="•"/>
            </a:pPr>
            <a:r>
              <a:rPr lang="el-GR" sz="2800">
                <a:latin typeface="Calibri" pitchFamily="34" charset="0"/>
              </a:rPr>
              <a:t>Γυναίκες στην </a:t>
            </a:r>
            <a:r>
              <a:rPr lang="el-GR" sz="2800" b="1">
                <a:latin typeface="Calibri" pitchFamily="34" charset="0"/>
              </a:rPr>
              <a:t>εγκυμοσύνη</a:t>
            </a:r>
          </a:p>
        </p:txBody>
      </p:sp>
      <p:pic>
        <p:nvPicPr>
          <p:cNvPr id="29705" name="Picture 9" descr="C:\Users\Laptop\Desktop\images[1]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98975" y="2205038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5" name="11 - Ορθογώνιο"/>
          <p:cNvSpPr>
            <a:spLocks noChangeArrowheads="1"/>
          </p:cNvSpPr>
          <p:nvPr/>
        </p:nvSpPr>
        <p:spPr bwMode="auto">
          <a:xfrm>
            <a:off x="34925" y="1177925"/>
            <a:ext cx="47815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buFont typeface="Arial" pitchFamily="34" charset="0"/>
              <a:buChar char="•"/>
              <a:defRPr/>
            </a:pPr>
            <a:r>
              <a:rPr lang="el-GR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Παιδιά και νέοι μέχρι 18 ετών</a:t>
            </a:r>
          </a:p>
        </p:txBody>
      </p:sp>
      <p:pic>
        <p:nvPicPr>
          <p:cNvPr id="29707" name="Picture 2" descr="C:\Users\Laptop\Documents\ergasia alkool\imagesCAW2OCEG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51500" y="276225"/>
            <a:ext cx="3490913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130300"/>
            <a:ext cx="8270875" cy="387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4 - TextBox"/>
          <p:cNvSpPr txBox="1">
            <a:spLocks noChangeArrowheads="1"/>
          </p:cNvSpPr>
          <p:nvPr/>
        </p:nvSpPr>
        <p:spPr bwMode="auto">
          <a:xfrm>
            <a:off x="1177925" y="1571625"/>
            <a:ext cx="32431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i="1" dirty="0">
                <a:latin typeface="Calibri" pitchFamily="34" charset="0"/>
              </a:rPr>
              <a:t>Ο </a:t>
            </a:r>
            <a:r>
              <a:rPr lang="el-GR" i="1" dirty="0" smtClean="0">
                <a:latin typeface="Calibri" pitchFamily="34" charset="0"/>
              </a:rPr>
              <a:t>εαυτός </a:t>
            </a:r>
            <a:r>
              <a:rPr lang="el-GR" i="1" dirty="0">
                <a:latin typeface="Calibri" pitchFamily="34" charset="0"/>
              </a:rPr>
              <a:t>σου κι η επιλογή σου…</a:t>
            </a:r>
            <a:endParaRPr lang="en-US" i="1" dirty="0">
              <a:latin typeface="Calibri" pitchFamily="34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5929313" y="4714875"/>
            <a:ext cx="27622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i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…τα κλειδιά για τη ζωή σου</a:t>
            </a:r>
            <a:endParaRPr lang="en-US" i="1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2286000" y="5500688"/>
            <a:ext cx="4572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Σας Ευχαριστώ !!! 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7988" cy="1143000"/>
          </a:xfrm>
        </p:spPr>
        <p:txBody>
          <a:bodyPr/>
          <a:lstStyle/>
          <a:p>
            <a:pPr>
              <a:defRPr/>
            </a:pPr>
            <a:r>
              <a:rPr lang="el-G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Τι είναι το αλκοόλ;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8195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149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000099"/>
              </a:buClr>
              <a:buFont typeface="Wingdings" pitchFamily="2" charset="2"/>
              <a:buChar char="Ø"/>
            </a:pPr>
            <a:r>
              <a:rPr lang="el-GR" sz="2800" dirty="0" smtClean="0"/>
              <a:t>Είναι μία </a:t>
            </a:r>
            <a:r>
              <a:rPr lang="el-GR" sz="2800" b="1" dirty="0" smtClean="0"/>
              <a:t>εθιστική</a:t>
            </a:r>
            <a:r>
              <a:rPr lang="el-GR" sz="2800" dirty="0" smtClean="0"/>
              <a:t> ουσία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  <a:buClr>
                <a:srgbClr val="000099"/>
              </a:buClr>
              <a:buFont typeface="Arial" charset="0"/>
              <a:buNone/>
            </a:pPr>
            <a:r>
              <a:rPr lang="el-GR" sz="2800" dirty="0" smtClean="0"/>
              <a:t> </a:t>
            </a:r>
            <a:endParaRPr lang="en-US" sz="2800" dirty="0" smtClean="0"/>
          </a:p>
          <a:p>
            <a:pPr algn="just" eaLnBrk="1" hangingPunct="1">
              <a:lnSpc>
                <a:spcPct val="90000"/>
              </a:lnSpc>
              <a:buClr>
                <a:srgbClr val="000099"/>
              </a:buClr>
              <a:buFont typeface="Wingdings" pitchFamily="2" charset="2"/>
              <a:buChar char="Ø"/>
            </a:pPr>
            <a:r>
              <a:rPr lang="el-GR" sz="2800" smtClean="0"/>
              <a:t>Το </a:t>
            </a:r>
            <a:r>
              <a:rPr lang="el-GR" sz="2800" b="1" smtClean="0"/>
              <a:t>αλκοόλ</a:t>
            </a:r>
            <a:r>
              <a:rPr lang="el-GR" sz="2800" smtClean="0"/>
              <a:t> επιστημονικά κατατάσσεται στην κατηγορία των πλέον </a:t>
            </a:r>
            <a:r>
              <a:rPr lang="el-GR" sz="2800" b="1" smtClean="0"/>
              <a:t>τοξικών</a:t>
            </a:r>
            <a:r>
              <a:rPr lang="el-GR" sz="2800" smtClean="0"/>
              <a:t> ουσιών μαζί με την </a:t>
            </a:r>
            <a:r>
              <a:rPr lang="el-GR" sz="2800" b="1" smtClean="0"/>
              <a:t>ηρωίνη</a:t>
            </a:r>
            <a:r>
              <a:rPr lang="el-GR" sz="2800" smtClean="0"/>
              <a:t> και την </a:t>
            </a:r>
            <a:r>
              <a:rPr lang="el-GR" sz="2800" b="1" smtClean="0"/>
              <a:t>κοκαΐνη</a:t>
            </a:r>
            <a:r>
              <a:rPr lang="en-US" sz="2800" b="1" dirty="0" smtClean="0"/>
              <a:t>.</a:t>
            </a:r>
            <a:endParaRPr lang="el-GR" dirty="0" smtClean="0"/>
          </a:p>
          <a:p>
            <a:pPr eaLnBrk="1" hangingPunct="1">
              <a:lnSpc>
                <a:spcPct val="90000"/>
              </a:lnSpc>
              <a:buClr>
                <a:srgbClr val="000099"/>
              </a:buClr>
              <a:buFont typeface="Wingdings" pitchFamily="2" charset="2"/>
              <a:buChar char="Ø"/>
            </a:pPr>
            <a:endParaRPr lang="en-US" sz="2800" b="1" dirty="0" smtClean="0"/>
          </a:p>
        </p:txBody>
      </p:sp>
      <p:pic>
        <p:nvPicPr>
          <p:cNvPr id="8196" name="Picture 4" descr="C:\Users\Laptop\Documents\ergasia alkool\imagesCAIMIUD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188" y="49213"/>
            <a:ext cx="1928812" cy="233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4" descr="ισοδύναμα αλκοόλ"/>
          <p:cNvPicPr>
            <a:picLocks noChangeAspect="1" noChangeArrowheads="1"/>
          </p:cNvPicPr>
          <p:nvPr/>
        </p:nvPicPr>
        <p:blipFill>
          <a:blip r:embed="rId4"/>
          <a:srcRect r="38177" b="44109"/>
          <a:stretch>
            <a:fillRect/>
          </a:stretch>
        </p:blipFill>
        <p:spPr bwMode="auto">
          <a:xfrm>
            <a:off x="2428859" y="3885810"/>
            <a:ext cx="4572015" cy="2972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- Τίτλος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el-GR" b="1" smtClean="0">
                <a:solidFill>
                  <a:srgbClr val="C00000"/>
                </a:solidFill>
                <a:latin typeface="Comic Sans MS" pitchFamily="66" charset="0"/>
              </a:rPr>
              <a:t>ΑΛΚΟΟΛ </a:t>
            </a:r>
            <a:br>
              <a:rPr lang="el-GR" b="1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el-GR" b="1" smtClean="0">
                <a:solidFill>
                  <a:srgbClr val="C00000"/>
                </a:solidFill>
                <a:latin typeface="Comic Sans MS" pitchFamily="66" charset="0"/>
              </a:rPr>
              <a:t>και </a:t>
            </a:r>
            <a:br>
              <a:rPr lang="el-GR" b="1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el-GR" b="1" smtClean="0">
                <a:solidFill>
                  <a:srgbClr val="C00000"/>
                </a:solidFill>
                <a:latin typeface="Comic Sans MS" pitchFamily="66" charset="0"/>
              </a:rPr>
              <a:t>ΙΣΤΟΡΙΑ</a:t>
            </a:r>
            <a:endParaRPr lang="el-GR" b="1" smtClean="0"/>
          </a:p>
        </p:txBody>
      </p:sp>
      <p:pic>
        <p:nvPicPr>
          <p:cNvPr id="8195" name="3 - Θέση περιεχομένου" descr="αρχείο λήψης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428625"/>
            <a:ext cx="2409825" cy="1895475"/>
          </a:xfrm>
        </p:spPr>
      </p:pic>
      <p:pic>
        <p:nvPicPr>
          <p:cNvPr id="8196" name="Picture 6" descr="ANd9GcS3dPoHK3ke6COeqHasZeUmXYu1DDfa8D1RfISc04bLbPWaZUJ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88" y="4643438"/>
            <a:ext cx="28257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AutoShape 2" descr="Αποτέλεσμα εικόνας για αλκοόλ στην αρχαιότητ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198" name="AutoShape 4" descr="Αποτέλεσμα εικόνας για αλκοόλ στην αρχαιότητ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pic>
        <p:nvPicPr>
          <p:cNvPr id="8199" name="3 - Θέση περιεχομένου" descr="αρχείο λήψης (1)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5100" y="428625"/>
            <a:ext cx="21717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4 - Θέση περιεχομένου" descr="αρχείο λήψης (2)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0375" y="4429125"/>
            <a:ext cx="24384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pPr>
              <a:defRPr/>
            </a:pPr>
            <a:r>
              <a:rPr lang="el-GR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Χρήση αλκοολούχων ποτών με Ζύμωση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119188"/>
            <a:ext cx="4619625" cy="5622925"/>
          </a:xfrm>
        </p:spPr>
        <p:txBody>
          <a:bodyPr/>
          <a:lstStyle/>
          <a:p>
            <a:pPr>
              <a:buClr>
                <a:srgbClr val="000099"/>
              </a:buClr>
              <a:buFont typeface="Arial" charset="0"/>
              <a:buNone/>
              <a:defRPr/>
            </a:pPr>
            <a:endParaRPr lang="el-GR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buClr>
                <a:srgbClr val="000099"/>
              </a:buClr>
              <a:buFont typeface="Wingdings" pitchFamily="2" charset="2"/>
              <a:buChar char="Ø"/>
              <a:defRPr/>
            </a:pPr>
            <a:r>
              <a:rPr lang="el-G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Σουμέριοι 6500 </a:t>
            </a:r>
            <a:r>
              <a:rPr lang="el-GR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π.Χ.</a:t>
            </a:r>
            <a:r>
              <a:rPr lang="el-G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>
              <a:buClr>
                <a:srgbClr val="000099"/>
              </a:buClr>
              <a:buFont typeface="Wingdings" pitchFamily="2" charset="2"/>
              <a:buChar char="Ø"/>
              <a:defRPr/>
            </a:pPr>
            <a:endParaRPr lang="el-GR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Clr>
                <a:srgbClr val="000099"/>
              </a:buClr>
              <a:buFont typeface="Wingdings" pitchFamily="2" charset="2"/>
              <a:buChar char="Ø"/>
              <a:defRPr/>
            </a:pPr>
            <a:r>
              <a:rPr lang="el-G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Αίγυπτος 3000 </a:t>
            </a:r>
            <a:r>
              <a:rPr lang="el-GR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π.Χ.</a:t>
            </a:r>
            <a:r>
              <a:rPr lang="el-G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ζύμωση κριθαριού = μπύρα</a:t>
            </a:r>
            <a:endParaRPr lang="el-GR" dirty="0" smtClean="0"/>
          </a:p>
          <a:p>
            <a:pPr>
              <a:buClr>
                <a:srgbClr val="000099"/>
              </a:buClr>
              <a:buFont typeface="Wingdings" pitchFamily="2" charset="2"/>
              <a:buChar char="Ø"/>
              <a:defRPr/>
            </a:pPr>
            <a:endParaRPr lang="el-GR" dirty="0" smtClean="0"/>
          </a:p>
          <a:p>
            <a:pPr>
              <a:buClr>
                <a:srgbClr val="000099"/>
              </a:buClr>
              <a:buFont typeface="Wingdings" pitchFamily="2" charset="2"/>
              <a:buChar char="Ø"/>
              <a:defRPr/>
            </a:pPr>
            <a:r>
              <a:rPr lang="el-GR" dirty="0" smtClean="0"/>
              <a:t>4000π. Χ. ζύμωση σταφυλιού= κρασί.   </a:t>
            </a:r>
          </a:p>
          <a:p>
            <a:pPr>
              <a:buClr>
                <a:srgbClr val="000099"/>
              </a:buClr>
              <a:buFont typeface="Arial" charset="0"/>
              <a:buNone/>
              <a:defRPr/>
            </a:pPr>
            <a:endParaRPr lang="en-US" dirty="0" smtClean="0"/>
          </a:p>
          <a:p>
            <a:pPr>
              <a:buClr>
                <a:srgbClr val="000099"/>
              </a:buClr>
              <a:buFont typeface="Arial" charset="0"/>
              <a:buNone/>
              <a:defRPr/>
            </a:pPr>
            <a:r>
              <a:rPr lang="el-GR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Αλκοολικοί βαθμοί  ποτών</a:t>
            </a:r>
            <a:endParaRPr lang="en-US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000099"/>
              </a:buClr>
              <a:buFont typeface="Arial" charset="0"/>
              <a:buNone/>
              <a:defRPr/>
            </a:pPr>
            <a:r>
              <a:rPr lang="el-GR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ζύμωσης :</a:t>
            </a:r>
            <a:r>
              <a:rPr lang="en-US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5% w/w</a:t>
            </a:r>
            <a:r>
              <a:rPr lang="el-GR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</a:t>
            </a:r>
            <a:r>
              <a:rPr lang="en-US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r>
              <a:rPr lang="en-US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%w/w</a:t>
            </a:r>
            <a:r>
              <a:rPr lang="el-GR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buClr>
                <a:srgbClr val="000099"/>
              </a:buClr>
              <a:buFont typeface="Wingdings" pitchFamily="2" charset="2"/>
              <a:buChar char="Ø"/>
              <a:defRPr/>
            </a:pPr>
            <a:endParaRPr lang="el-GR" dirty="0" smtClean="0">
              <a:solidFill>
                <a:srgbClr val="000099"/>
              </a:solidFill>
              <a:latin typeface="Times" pitchFamily="-111" charset="0"/>
            </a:endParaRPr>
          </a:p>
        </p:txBody>
      </p:sp>
      <p:pic>
        <p:nvPicPr>
          <p:cNvPr id="9220" name="Picture 5" descr="win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586413" y="1149350"/>
            <a:ext cx="2801937" cy="2208213"/>
          </a:xfrm>
          <a:noFill/>
        </p:spPr>
      </p:pic>
      <p:pic>
        <p:nvPicPr>
          <p:cNvPr id="9221" name="Picture 6" descr="wnie_maki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4163" y="3522663"/>
            <a:ext cx="338455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Χρήση αλκοολούχων ποτών με Απόσταξη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543550" cy="5257800"/>
          </a:xfrm>
        </p:spPr>
        <p:txBody>
          <a:bodyPr/>
          <a:lstStyle/>
          <a:p>
            <a:pPr>
              <a:buClr>
                <a:srgbClr val="000099"/>
              </a:buClr>
              <a:buFont typeface="Wingdings" pitchFamily="2" charset="2"/>
              <a:buChar char="Ø"/>
              <a:defRPr/>
            </a:pPr>
            <a:r>
              <a:rPr lang="el-G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1000μ Χ  εφεύρεση της απόσταξης από Άραβα της Ισπανίας.</a:t>
            </a:r>
          </a:p>
          <a:p>
            <a:pPr>
              <a:buClr>
                <a:srgbClr val="000099"/>
              </a:buClr>
              <a:buFont typeface="Arial" charset="0"/>
              <a:buNone/>
              <a:defRPr/>
            </a:pPr>
            <a:endParaRPr lang="el-GR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Clr>
                <a:srgbClr val="000099"/>
              </a:buClr>
              <a:buFont typeface="Wingdings" pitchFamily="2" charset="2"/>
              <a:buChar char="Ø"/>
              <a:defRPr/>
            </a:pPr>
            <a:r>
              <a:rPr lang="el-G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Βρασμός-ψύξη-συμπύκνωση → Αύξηση της περιεκτικότητας σε αλκοόλ</a:t>
            </a:r>
            <a:r>
              <a:rPr lang="el-GR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buClr>
                <a:srgbClr val="000099"/>
              </a:buClr>
              <a:buFont typeface="Arial" charset="0"/>
              <a:buNone/>
              <a:defRPr/>
            </a:pPr>
            <a:r>
              <a:rPr lang="el-GR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Αλκοολικοί βαθμοί αποσταγμένων ποτών:</a:t>
            </a:r>
            <a:r>
              <a:rPr lang="en-US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r>
              <a:rPr lang="en-US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% w/w</a:t>
            </a:r>
            <a:r>
              <a:rPr lang="el-GR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</a:t>
            </a:r>
            <a:r>
              <a:rPr lang="en-US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</a:t>
            </a:r>
            <a:r>
              <a:rPr lang="en-US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% w/w</a:t>
            </a:r>
            <a:r>
              <a:rPr lang="el-GR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pPr>
              <a:buClr>
                <a:srgbClr val="000099"/>
              </a:buClr>
              <a:buFont typeface="Arial" charset="0"/>
              <a:buNone/>
              <a:defRPr/>
            </a:pPr>
            <a:endParaRPr lang="el-GR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000099"/>
              </a:buClr>
              <a:buFont typeface="Arial" charset="0"/>
              <a:buNone/>
              <a:defRPr/>
            </a:pPr>
            <a:r>
              <a:rPr lang="el-G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"</a:t>
            </a:r>
            <a:r>
              <a:rPr lang="el-GR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</a:t>
            </a:r>
            <a:r>
              <a:rPr lang="el-G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l-GR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Cohol</a:t>
            </a:r>
            <a:r>
              <a:rPr lang="el-G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" = το πνεύμα</a:t>
            </a:r>
            <a:r>
              <a:rPr lang="el-GR" b="1" u="sng" dirty="0" smtClean="0"/>
              <a:t> </a:t>
            </a:r>
            <a:r>
              <a:rPr lang="el-GR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l-GR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Clr>
                <a:srgbClr val="000099"/>
              </a:buClr>
              <a:buFont typeface="Arial" charset="0"/>
              <a:buNone/>
              <a:defRPr/>
            </a:pPr>
            <a:endParaRPr lang="el-GR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244" name="Picture 2" descr="C:\Users\Laptop\Desktop\Νέος φάκελος (2)\imagesZVEPXRDQ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191250" y="1417638"/>
            <a:ext cx="2495550" cy="1838325"/>
          </a:xfrm>
          <a:noFill/>
        </p:spPr>
      </p:pic>
      <p:pic>
        <p:nvPicPr>
          <p:cNvPr id="10245" name="Picture 2" descr="Image:Fractional distillation lab apparatus.png">
            <a:hlinkClick r:id="rId3" tooltip="Image:Fractional distillation lab apparatus.png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48375" y="3643313"/>
            <a:ext cx="309562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xfrm>
            <a:off x="333375" y="0"/>
            <a:ext cx="9024938" cy="1000125"/>
          </a:xfrm>
        </p:spPr>
        <p:txBody>
          <a:bodyPr/>
          <a:lstStyle/>
          <a:p>
            <a:pPr algn="l"/>
            <a:r>
              <a:rPr lang="el-GR" sz="3200" b="1" smtClean="0">
                <a:solidFill>
                  <a:srgbClr val="C00000"/>
                </a:solidFill>
                <a:latin typeface="Comic Sans MS" pitchFamily="66" charset="0"/>
              </a:rPr>
              <a:t>Το αλκοόλ στην Αρχαία Ελλάδα</a:t>
            </a:r>
          </a:p>
        </p:txBody>
      </p:sp>
      <p:sp>
        <p:nvSpPr>
          <p:cNvPr id="131075" name="Rectangle 3"/>
          <p:cNvSpPr>
            <a:spLocks noGrp="1"/>
          </p:cNvSpPr>
          <p:nvPr>
            <p:ph type="body" sz="half" idx="1"/>
          </p:nvPr>
        </p:nvSpPr>
        <p:spPr>
          <a:xfrm>
            <a:off x="0" y="1000125"/>
            <a:ext cx="6667500" cy="62150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el-GR" sz="16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 eaLnBrk="1" hangingPunct="1">
              <a:defRPr/>
            </a:pPr>
            <a:r>
              <a:rPr lang="el-G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Ο Διόνυσος,</a:t>
            </a:r>
            <a:r>
              <a:rPr lang="el-G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ο εύθυμος θεός δίδασκε τους ανθρώπους πώς να καλλιεργούν το αμπέλι και να παράγουν </a:t>
            </a:r>
            <a:r>
              <a:rPr lang="el-G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οίνο.</a:t>
            </a:r>
          </a:p>
          <a:p>
            <a:pPr algn="just" eaLnBrk="1" hangingPunct="1">
              <a:buFont typeface="Arial" charset="0"/>
              <a:buNone/>
              <a:defRPr/>
            </a:pPr>
            <a:r>
              <a:rPr lang="el-G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algn="just" eaLnBrk="1" hangingPunct="1">
              <a:defRPr/>
            </a:pPr>
            <a:r>
              <a:rPr lang="el-G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«ΟΙΝΟΣ»:</a:t>
            </a:r>
            <a:r>
              <a:rPr lang="el-G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Εορταστικό σύμβολο χαράς, απαραίτητο συμπλήρωμα σε κάθε σημαντικό γεύμα. «</a:t>
            </a:r>
            <a:r>
              <a:rPr lang="el-GR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Κεκραμένος</a:t>
            </a:r>
            <a:r>
              <a:rPr lang="el-G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οίνος</a:t>
            </a:r>
            <a:r>
              <a:rPr lang="el-G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» = 1 μέρος οίνου με 3 μέρη νερό </a:t>
            </a:r>
            <a:r>
              <a:rPr lang="el-GR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Κεκραμένος</a:t>
            </a:r>
            <a:r>
              <a:rPr lang="el-G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οίνος</a:t>
            </a:r>
            <a:r>
              <a:rPr lang="el-GR" sz="2400" dirty="0" smtClean="0"/>
              <a:t> →</a:t>
            </a:r>
            <a:r>
              <a:rPr lang="el-G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l-G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κρασί</a:t>
            </a:r>
            <a:endParaRPr lang="el-GR" sz="2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 eaLnBrk="1" hangingPunct="1">
              <a:buFont typeface="Arial" charset="0"/>
              <a:buNone/>
              <a:defRPr/>
            </a:pPr>
            <a:endParaRPr lang="el-GR" sz="2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 eaLnBrk="1" hangingPunct="1">
              <a:defRPr/>
            </a:pPr>
            <a:r>
              <a:rPr lang="el-G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Ο Πλάτων: </a:t>
            </a:r>
            <a:r>
              <a:rPr lang="el-G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Στην επιστολή του προς νέους </a:t>
            </a:r>
            <a:r>
              <a:rPr lang="el-G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πλήρη αποχή από την χρήση οίνου μέχρι 18 ετών</a:t>
            </a:r>
            <a:r>
              <a:rPr lang="el-G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και μέχρι τα </a:t>
            </a:r>
            <a:r>
              <a:rPr lang="el-GR" sz="2400" b="1" dirty="0" smtClean="0"/>
              <a:t>25</a:t>
            </a:r>
            <a:r>
              <a:rPr lang="el-G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με την παρουσία κάποιου  </a:t>
            </a:r>
            <a:r>
              <a:rPr lang="el-GR" sz="24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ενήλικα. </a:t>
            </a:r>
          </a:p>
          <a:p>
            <a:pPr algn="just" eaLnBrk="1" hangingPunct="1">
              <a:defRPr/>
            </a:pPr>
            <a:endParaRPr lang="el-GR" sz="18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eaLnBrk="1" hangingPunct="1">
              <a:defRPr/>
            </a:pPr>
            <a:endParaRPr lang="el-GR" sz="18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11268" name="Picture 4" descr="1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888163" y="0"/>
            <a:ext cx="2001837" cy="2378075"/>
          </a:xfrm>
          <a:noFill/>
        </p:spPr>
      </p:pic>
      <p:pic>
        <p:nvPicPr>
          <p:cNvPr id="11269" name="Picture 4" descr="http://www.agios-silas.gr/_global_images/other1s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6929438" y="2520950"/>
            <a:ext cx="2143125" cy="2265363"/>
          </a:xfrm>
          <a:noFill/>
        </p:spPr>
      </p:pic>
      <p:pic>
        <p:nvPicPr>
          <p:cNvPr id="11270" name="3 - Θέση περιεχομένου" descr="BabyDionysus.jpg"/>
          <p:cNvPicPr>
            <a:picLocks noGrp="1"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9438" y="4929188"/>
            <a:ext cx="214312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2 - Θέση υποσέλιδου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14400"/>
            <a:endParaRPr lang="el-GR" sz="1400"/>
          </a:p>
        </p:txBody>
      </p:sp>
      <p:pic>
        <p:nvPicPr>
          <p:cNvPr id="12291" name="Picture 4" descr="greece-map-g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7950" y="1622425"/>
            <a:ext cx="4210050" cy="516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7" descr="http://www.crete-web.gr/taverns/ellas/images/log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8400" y="188913"/>
            <a:ext cx="1905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4" descr="http://www.igogreece.com/apFiles/Photos/moPhoto1889-ouza_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6213" y="2085975"/>
            <a:ext cx="2595562" cy="328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7" descr="Προβολή εικόνας πλήρους μεγέθους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77050" y="2690813"/>
            <a:ext cx="223202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>
                <a:solidFill>
                  <a:srgbClr val="C00000"/>
                </a:solidFill>
                <a:latin typeface="Comic Sans MS" pitchFamily="66" charset="0"/>
              </a:rPr>
              <a:t>Η δράση του αλκοόλ στον ανθρώπινο οργανισμό  </a:t>
            </a:r>
          </a:p>
        </p:txBody>
      </p:sp>
      <p:pic>
        <p:nvPicPr>
          <p:cNvPr id="13315" name="Picture 2" descr="http://media.ebaumsworld.com/thumbs/2007/12/618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2428875"/>
            <a:ext cx="2952750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6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1714</TotalTime>
  <Words>667</Words>
  <Application>Microsoft Office PowerPoint</Application>
  <PresentationFormat>Προβολή στην οθόνη (4:3)</PresentationFormat>
  <Paragraphs>159</Paragraphs>
  <Slides>28</Slides>
  <Notes>22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2</vt:i4>
      </vt:variant>
      <vt:variant>
        <vt:lpstr>Τίτλοι διαφανειών</vt:lpstr>
      </vt:variant>
      <vt:variant>
        <vt:i4>28</vt:i4>
      </vt:variant>
    </vt:vector>
  </HeadingPairs>
  <TitlesOfParts>
    <vt:vector size="31" baseType="lpstr">
      <vt:lpstr>Office Theme</vt:lpstr>
      <vt:lpstr>Document</vt:lpstr>
      <vt:lpstr>Φωτογραφία του Photo Editor</vt:lpstr>
      <vt:lpstr>7Η Υγειονομική Περιφέρεια Κρήτης  Πρόγραμμα Πρόληψης «Αλκοόλ και Νέοι»</vt:lpstr>
      <vt:lpstr>Τι είναι το αλκοόλ;</vt:lpstr>
      <vt:lpstr>Τι είναι το αλκοόλ;</vt:lpstr>
      <vt:lpstr>ΑΛΚΟΟΛ  και  ΙΣΤΟΡΙΑ</vt:lpstr>
      <vt:lpstr>Χρήση αλκοολούχων ποτών με Ζύμωση</vt:lpstr>
      <vt:lpstr>Χρήση αλκοολούχων ποτών με Απόσταξη</vt:lpstr>
      <vt:lpstr>Το αλκοόλ στην Αρχαία Ελλάδα</vt:lpstr>
      <vt:lpstr>Διαφάνεια 8</vt:lpstr>
      <vt:lpstr>Η δράση του αλκοόλ στον ανθρώπινο οργανισμό  </vt:lpstr>
      <vt:lpstr> Απορροφάται από το στομάχι .  Μπαίνει στο αίμα , πάει σε όλο το σώμα περνάει στον εγκέφαλο όπου εκεί δρα σαν αναισθητικό.  Μεταβολίζεται-καταστρέφεται στο ήπαρ .  Ένα φυσιολογικό  ήπαρ καταστρέφει περίπου 12 γρ. αλκοόλ (1 δόση) την ώρα</vt:lpstr>
      <vt:lpstr>Διαφάνεια 11</vt:lpstr>
      <vt:lpstr>Διαφάνεια 12</vt:lpstr>
      <vt:lpstr>Διαφάνεια 13</vt:lpstr>
      <vt:lpstr>Αλκοόλ: Διαταραχή συναισθήματος και συμπεριφοράς</vt:lpstr>
      <vt:lpstr>Προκαλεί την ίδια βλάβη σε όλους;</vt:lpstr>
      <vt:lpstr>ΚΟΙΝΩΝΙΚΕΣ ΕΠΙΠΤΩΣΕΙΣ </vt:lpstr>
      <vt:lpstr>Διαφάνεια 17</vt:lpstr>
      <vt:lpstr>Διαφάνεια 18</vt:lpstr>
      <vt:lpstr>ΑΛΚΟΟΛ &amp; ΔΙΑΦΗΜΙΣΗ</vt:lpstr>
      <vt:lpstr>Διαφάνεια 20</vt:lpstr>
      <vt:lpstr> </vt:lpstr>
      <vt:lpstr>Διαφάνεια 22</vt:lpstr>
      <vt:lpstr>Διαφάνεια 23</vt:lpstr>
      <vt:lpstr>Διαφάνεια 24</vt:lpstr>
      <vt:lpstr>Διαφάνεια 25</vt:lpstr>
      <vt:lpstr>Όσο Λιγότερο - Τόσο καλύτερα!!!</vt:lpstr>
      <vt:lpstr>Αλκοόλ: ΠΟΤΕ!</vt:lpstr>
      <vt:lpstr>Διαφάνεια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Το αλκοόλ και ο ανθρώπινος οργανισμός</dc:title>
  <dc:creator>user user</dc:creator>
  <cp:lastModifiedBy>User</cp:lastModifiedBy>
  <cp:revision>129</cp:revision>
  <dcterms:created xsi:type="dcterms:W3CDTF">2009-04-29T10:25:48Z</dcterms:created>
  <dcterms:modified xsi:type="dcterms:W3CDTF">2023-02-06T13:00:19Z</dcterms:modified>
</cp:coreProperties>
</file>